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</p:sldMasterIdLst>
  <p:notesMasterIdLst>
    <p:notesMasterId r:id="rId46"/>
  </p:notes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220D5-AF2D-7BBC-6A77-44187DF89EC0}" v="131" dt="2024-09-25T19:37:55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6.xml"/><Relationship Id="rId41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mover o slide</a:t>
            </a: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pt-BR" sz="2000" b="0" u="none" strike="noStrike">
                <a:solidFill>
                  <a:srgbClr val="000000"/>
                </a:solidFill>
                <a:uFillTx/>
                <a:latin typeface="Arial"/>
              </a:rPr>
              <a:t>Clique para editar o formato de notas</a:t>
            </a:r>
          </a:p>
        </p:txBody>
      </p:sp>
      <p:sp>
        <p:nvSpPr>
          <p:cNvPr id="1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&lt;cabeçalho&gt;</a:t>
            </a:r>
          </a:p>
        </p:txBody>
      </p:sp>
      <p:sp>
        <p:nvSpPr>
          <p:cNvPr id="11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pt-B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pt-BR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&lt;data/hora&gt;</a:t>
            </a:r>
          </a:p>
        </p:txBody>
      </p:sp>
      <p:sp>
        <p:nvSpPr>
          <p:cNvPr id="11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&lt;rodapé&gt;</a:t>
            </a:r>
          </a:p>
        </p:txBody>
      </p:sp>
      <p:sp>
        <p:nvSpPr>
          <p:cNvPr id="11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pt-BR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09FF7A97-5CB6-488C-9F90-5E9B035FEF29}" type="slidenum">
              <a:rPr lang="pt-BR" sz="1400" b="0" u="none" strike="noStrike">
                <a:solidFill>
                  <a:srgbClr val="000000"/>
                </a:solidFill>
                <a:uFillTx/>
                <a:latin typeface="Times New Roman"/>
              </a:rPr>
              <a:t>‹nº›</a:t>
            </a:fld>
            <a:endParaRPr lang="pt-BR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684DBF9-3738-45BC-98CD-853AE062507E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CF88233-C729-4F43-9F0C-CE12E1D30787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10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F000236-9733-4A1B-9B67-331E30C451AE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11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D23D4D3-69F9-47B3-B4A7-2770727920B6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12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FCE6E09-A612-4893-9271-3CCF7A98C5A7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13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EBF0B54-AF78-4223-8A68-9C68C7C5AE2A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14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E9ACC68-E1FF-412A-A9CB-EB0C64BDF5AB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15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921D832-28A7-40F0-8ED7-D2B8341E74AA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16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9F9030F-C1BB-45CF-B02A-E02E5922D039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17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B35B915-D264-4C18-915B-F519F1C7987A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18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868BE71-322D-4230-9CBE-BA34DFB9B1C6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19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C2B0963-47C1-4C10-B4E9-EF04C550F7EF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2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3F6D907-6374-43D8-B79E-575253A87C6E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20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4CA42C7-F083-42B7-8DC9-6810A51A6844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21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88261CF-B2A0-4081-AC46-9D026A53665F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22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9CA630F-E77E-4521-965C-02C530581D4A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3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B99112F-7864-4625-866E-BAB05C23BAFB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4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AE5A9C4-69A3-4B7F-8192-C2D3A62AAA9F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5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E0BA857-E4E4-4096-BFC9-9E35201C3201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6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E252AFE-1E49-48A6-89AE-19FEC78704DA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7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C2EBED6-C390-463C-B844-4FD36BDC09D5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8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42C8DD1-B461-4B7B-8F5E-0C4C83E8DA00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9</a:t>
            </a:fld>
            <a:endParaRPr lang="pt-BR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7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7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9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9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0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4400" b="0" u="none" strike="noStrike">
                <a:solidFill>
                  <a:schemeClr val="dk1"/>
                </a:solidFill>
                <a:uFillTx/>
                <a:latin typeface="Calibri Light"/>
              </a:rPr>
              <a:t>Clique para editar o formato do texto do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chemeClr val="dk1"/>
                </a:solidFill>
                <a:uFillTx/>
                <a:latin typeface="Calibri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u="none" strike="noStrike">
                <a:solidFill>
                  <a:schemeClr val="dk1"/>
                </a:solidFill>
                <a:uFillTx/>
                <a:latin typeface="Calibri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chemeClr val="dk1"/>
                </a:solidFill>
                <a:uFillTx/>
                <a:latin typeface="Calibri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incinnati_Financial_Corpor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en.wikipedia.org/wiki/Agile_Allianc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117" name="Image 1" descr="preencoded.png"/>
          <p:cNvPicPr/>
          <p:nvPr/>
        </p:nvPicPr>
        <p:blipFill>
          <a:blip r:embed="rId4"/>
          <a:stretch/>
        </p:blipFill>
        <p:spPr>
          <a:xfrm>
            <a:off x="9443160" y="1670760"/>
            <a:ext cx="4887720" cy="4887720"/>
          </a:xfrm>
          <a:prstGeom prst="rect">
            <a:avLst/>
          </a:prstGeom>
          <a:ln w="0">
            <a:noFill/>
          </a:ln>
        </p:spPr>
      </p:pic>
      <p:sp>
        <p:nvSpPr>
          <p:cNvPr id="118" name="Text 0"/>
          <p:cNvSpPr/>
          <p:nvPr/>
        </p:nvSpPr>
        <p:spPr>
          <a:xfrm>
            <a:off x="837720" y="1040040"/>
            <a:ext cx="7468200" cy="281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35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Feature Driven Development (FDD): Uma Abordagem Pragmática para o Desenvolvimento de Software</a:t>
            </a:r>
            <a:endParaRPr lang="pt-BR" sz="3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Text 1"/>
          <p:cNvSpPr/>
          <p:nvPr/>
        </p:nvSpPr>
        <p:spPr>
          <a:xfrm>
            <a:off x="837720" y="4125600"/>
            <a:ext cx="7468200" cy="30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Bem-vindos à apresentação sobre o Feature Driven Development (FDD)! Esta metodologia de desenvolvimento de software foca na entrega de funcionalidades de alto valor para o cliente, priorizando o desenvolvimento iterativo e incremental. Neste guia, vamos explorar a história, os princípios, as vantagens e desvantagens do FDD, além de compararmos essa abordagem com outras metodologias ágeis. Prepare-se para mergulhar no mundo do FDD e descobrir como ele pode ser uma solução eficiente para seus projetos de software.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 0"/>
          <p:cNvSpPr/>
          <p:nvPr/>
        </p:nvSpPr>
        <p:spPr>
          <a:xfrm>
            <a:off x="837720" y="1385280"/>
            <a:ext cx="10781280" cy="56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35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4. Projeto Detalhado de Funcionalidades</a:t>
            </a:r>
            <a:endParaRPr lang="pt-BR" sz="3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Shape 1"/>
          <p:cNvSpPr/>
          <p:nvPr/>
        </p:nvSpPr>
        <p:spPr>
          <a:xfrm>
            <a:off x="837720" y="2427120"/>
            <a:ext cx="4158360" cy="3381480"/>
          </a:xfrm>
          <a:prstGeom prst="roundRect">
            <a:avLst>
              <a:gd name="adj" fmla="val 1062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1" name="Text 2"/>
          <p:cNvSpPr/>
          <p:nvPr/>
        </p:nvSpPr>
        <p:spPr>
          <a:xfrm>
            <a:off x="1077120" y="2666520"/>
            <a:ext cx="3679920" cy="84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Definição de Requisitos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Text 3"/>
          <p:cNvSpPr/>
          <p:nvPr/>
        </p:nvSpPr>
        <p:spPr>
          <a:xfrm>
            <a:off x="1077120" y="3654720"/>
            <a:ext cx="367992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Documentar os requisitos de cada funcionalidade, criando especificações detalhadas que incluem requisitos funcionais e não funcionais.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3" name="Shape 4"/>
          <p:cNvSpPr/>
          <p:nvPr/>
        </p:nvSpPr>
        <p:spPr>
          <a:xfrm>
            <a:off x="5235840" y="2427120"/>
            <a:ext cx="4158360" cy="3381480"/>
          </a:xfrm>
          <a:prstGeom prst="roundRect">
            <a:avLst>
              <a:gd name="adj" fmla="val 1062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4" name="Text 5"/>
          <p:cNvSpPr/>
          <p:nvPr/>
        </p:nvSpPr>
        <p:spPr>
          <a:xfrm>
            <a:off x="5475240" y="2666520"/>
            <a:ext cx="3679920" cy="84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Critérios de Aceitação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Text 6"/>
          <p:cNvSpPr/>
          <p:nvPr/>
        </p:nvSpPr>
        <p:spPr>
          <a:xfrm>
            <a:off x="5475240" y="3654720"/>
            <a:ext cx="367992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Estabelecer o que define o sucesso de cada funcionalidade, definindo condições que devem ser atendidas para que a funcionalidade seja considerada completa. 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Shape 7"/>
          <p:cNvSpPr/>
          <p:nvPr/>
        </p:nvSpPr>
        <p:spPr>
          <a:xfrm>
            <a:off x="9633960" y="2427120"/>
            <a:ext cx="4158360" cy="3381480"/>
          </a:xfrm>
          <a:prstGeom prst="roundRect">
            <a:avLst>
              <a:gd name="adj" fmla="val 1062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7" name="Text 8"/>
          <p:cNvSpPr/>
          <p:nvPr/>
        </p:nvSpPr>
        <p:spPr>
          <a:xfrm>
            <a:off x="9873000" y="2666520"/>
            <a:ext cx="3679920" cy="84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Planejamento de Testes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8" name="Text 9"/>
          <p:cNvSpPr/>
          <p:nvPr/>
        </p:nvSpPr>
        <p:spPr>
          <a:xfrm>
            <a:off x="9873000" y="3654720"/>
            <a:ext cx="367992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Elaborar um plano para validar a funcionalidade implementada, desenvolvendo casos de teste que cobrem os critérios de aceitação e diferentes cenários de uso.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9" name="Text 10"/>
          <p:cNvSpPr/>
          <p:nvPr/>
        </p:nvSpPr>
        <p:spPr>
          <a:xfrm>
            <a:off x="837720" y="6078240"/>
            <a:ext cx="129546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Desenvolver planos detalhados para cada funcionalidade, incluindo a definição de requisitos, critérios de aceitação e planejamento de testes.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 0"/>
          <p:cNvSpPr/>
          <p:nvPr/>
        </p:nvSpPr>
        <p:spPr>
          <a:xfrm>
            <a:off x="837720" y="1576800"/>
            <a:ext cx="6837840" cy="56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35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5. Construção e Inspeção</a:t>
            </a:r>
            <a:endParaRPr lang="pt-BR" sz="3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Shape 1"/>
          <p:cNvSpPr/>
          <p:nvPr/>
        </p:nvSpPr>
        <p:spPr>
          <a:xfrm>
            <a:off x="837720" y="2618640"/>
            <a:ext cx="4158360" cy="3381480"/>
          </a:xfrm>
          <a:prstGeom prst="roundRect">
            <a:avLst>
              <a:gd name="adj" fmla="val 1062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2" name="Text 2"/>
          <p:cNvSpPr/>
          <p:nvPr/>
        </p:nvSpPr>
        <p:spPr>
          <a:xfrm>
            <a:off x="1077120" y="2858040"/>
            <a:ext cx="3378960" cy="42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Implementação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Text 3"/>
          <p:cNvSpPr/>
          <p:nvPr/>
        </p:nvSpPr>
        <p:spPr>
          <a:xfrm>
            <a:off x="1077120" y="3423960"/>
            <a:ext cx="3679920" cy="153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Desenvolver a funcionalidade conforme os requisitos, realizando a codificação seguindo as melhores práticas de programação e design.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4" name="Shape 4"/>
          <p:cNvSpPr/>
          <p:nvPr/>
        </p:nvSpPr>
        <p:spPr>
          <a:xfrm>
            <a:off x="5235840" y="2618640"/>
            <a:ext cx="4158360" cy="3381480"/>
          </a:xfrm>
          <a:prstGeom prst="roundRect">
            <a:avLst>
              <a:gd name="adj" fmla="val 1062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5" name="Text 5"/>
          <p:cNvSpPr/>
          <p:nvPr/>
        </p:nvSpPr>
        <p:spPr>
          <a:xfrm>
            <a:off x="5475240" y="2858040"/>
            <a:ext cx="3378960" cy="42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Testes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Text 6"/>
          <p:cNvSpPr/>
          <p:nvPr/>
        </p:nvSpPr>
        <p:spPr>
          <a:xfrm>
            <a:off x="5475240" y="3423960"/>
            <a:ext cx="3679920" cy="229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Validar que a funcionalidade atende aos critérios de aceitação, executando testes unitários, de integração e de aceitação, registrando e corrigindo quaisquer falhas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Shape 7"/>
          <p:cNvSpPr/>
          <p:nvPr/>
        </p:nvSpPr>
        <p:spPr>
          <a:xfrm>
            <a:off x="9633960" y="2618640"/>
            <a:ext cx="4158360" cy="3381480"/>
          </a:xfrm>
          <a:prstGeom prst="roundRect">
            <a:avLst>
              <a:gd name="adj" fmla="val 1062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8" name="Text 8"/>
          <p:cNvSpPr/>
          <p:nvPr/>
        </p:nvSpPr>
        <p:spPr>
          <a:xfrm>
            <a:off x="9873000" y="2858040"/>
            <a:ext cx="3679920" cy="84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Revisão e Inspeção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Text 9"/>
          <p:cNvSpPr/>
          <p:nvPr/>
        </p:nvSpPr>
        <p:spPr>
          <a:xfrm>
            <a:off x="9873000" y="3846240"/>
            <a:ext cx="367992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Garantir a qualidade do código e da funcionalidade, realizando revisões de código e inspeções com feedback de stakeholders e membros da equipe.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0" name="Text 10"/>
          <p:cNvSpPr/>
          <p:nvPr/>
        </p:nvSpPr>
        <p:spPr>
          <a:xfrm>
            <a:off x="837720" y="6269760"/>
            <a:ext cx="1295460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Implementar e testar cada funcionalidade de acordo com o plano detalhado, garantindo qualidade e conform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 0"/>
          <p:cNvSpPr/>
          <p:nvPr/>
        </p:nvSpPr>
        <p:spPr>
          <a:xfrm>
            <a:off x="699120" y="564840"/>
            <a:ext cx="10480320" cy="58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601"/>
              </a:lnSpc>
              <a:tabLst>
                <a:tab pos="0" algn="l"/>
              </a:tabLst>
            </a:pPr>
            <a:r>
              <a:rPr lang="en-US" sz="37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Papéis e responsabilidades na equipe</a:t>
            </a:r>
            <a:endParaRPr lang="pt-BR" sz="3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Text 1"/>
          <p:cNvSpPr/>
          <p:nvPr/>
        </p:nvSpPr>
        <p:spPr>
          <a:xfrm>
            <a:off x="699120" y="1551600"/>
            <a:ext cx="13232160" cy="63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 equipe do FDD é composta por diferentes papéis com responsabilidades específicas. A colaboração e a comunicação eficaz entre os membros da equipe são cruciais para o sucesso do FDD.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3" name="Shape 2"/>
          <p:cNvSpPr/>
          <p:nvPr/>
        </p:nvSpPr>
        <p:spPr>
          <a:xfrm>
            <a:off x="699120" y="2415600"/>
            <a:ext cx="13232160" cy="5248800"/>
          </a:xfrm>
          <a:prstGeom prst="roundRect">
            <a:avLst>
              <a:gd name="adj" fmla="val 571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4" name="Shape 3"/>
          <p:cNvSpPr/>
          <p:nvPr/>
        </p:nvSpPr>
        <p:spPr>
          <a:xfrm>
            <a:off x="706680" y="2423160"/>
            <a:ext cx="13216680" cy="5738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5" name="Text 4"/>
          <p:cNvSpPr/>
          <p:nvPr/>
        </p:nvSpPr>
        <p:spPr>
          <a:xfrm>
            <a:off x="906480" y="255060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Papel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Text 5"/>
          <p:cNvSpPr/>
          <p:nvPr/>
        </p:nvSpPr>
        <p:spPr>
          <a:xfrm>
            <a:off x="7518600" y="255060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Responsabilidades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Shape 6"/>
          <p:cNvSpPr/>
          <p:nvPr/>
        </p:nvSpPr>
        <p:spPr>
          <a:xfrm>
            <a:off x="706680" y="2997360"/>
            <a:ext cx="13216680" cy="5738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8" name="Text 7"/>
          <p:cNvSpPr/>
          <p:nvPr/>
        </p:nvSpPr>
        <p:spPr>
          <a:xfrm>
            <a:off x="906480" y="312480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Gerente de Desenvolvimento Chefe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9" name="Text 8"/>
          <p:cNvSpPr/>
          <p:nvPr/>
        </p:nvSpPr>
        <p:spPr>
          <a:xfrm>
            <a:off x="7518600" y="312480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Lidera e supervisiona todo o processo de desenvolvimento.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Shape 9"/>
          <p:cNvSpPr/>
          <p:nvPr/>
        </p:nvSpPr>
        <p:spPr>
          <a:xfrm>
            <a:off x="706680" y="3571920"/>
            <a:ext cx="13216680" cy="8935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Text 10"/>
          <p:cNvSpPr/>
          <p:nvPr/>
        </p:nvSpPr>
        <p:spPr>
          <a:xfrm>
            <a:off x="906480" y="369900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Gerente de Desenvolvimento de Características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2" name="Text 11"/>
          <p:cNvSpPr/>
          <p:nvPr/>
        </p:nvSpPr>
        <p:spPr>
          <a:xfrm>
            <a:off x="7518600" y="3699000"/>
            <a:ext cx="6204960" cy="63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Gerencia o ciclo de vida de cada feature, desde a modelagem até a implementação.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3" name="Shape 12"/>
          <p:cNvSpPr/>
          <p:nvPr/>
        </p:nvSpPr>
        <p:spPr>
          <a:xfrm>
            <a:off x="706680" y="4465800"/>
            <a:ext cx="13216680" cy="5738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4" name="Text 13"/>
          <p:cNvSpPr/>
          <p:nvPr/>
        </p:nvSpPr>
        <p:spPr>
          <a:xfrm>
            <a:off x="906480" y="459324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Arquiteto Chefe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Text 14"/>
          <p:cNvSpPr/>
          <p:nvPr/>
        </p:nvSpPr>
        <p:spPr>
          <a:xfrm>
            <a:off x="7518600" y="459324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Define a estrutura e a arquitetura do sistema.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Shape 15"/>
          <p:cNvSpPr/>
          <p:nvPr/>
        </p:nvSpPr>
        <p:spPr>
          <a:xfrm>
            <a:off x="706680" y="5040000"/>
            <a:ext cx="13216680" cy="89352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Text 16"/>
          <p:cNvSpPr/>
          <p:nvPr/>
        </p:nvSpPr>
        <p:spPr>
          <a:xfrm>
            <a:off x="906480" y="516744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Desenvolvedores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Text 17"/>
          <p:cNvSpPr/>
          <p:nvPr/>
        </p:nvSpPr>
        <p:spPr>
          <a:xfrm>
            <a:off x="7518600" y="5167440"/>
            <a:ext cx="6204960" cy="63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Implementam as funcionalidades de acordo com os requisitos e especificações.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9" name="Shape 18"/>
          <p:cNvSpPr/>
          <p:nvPr/>
        </p:nvSpPr>
        <p:spPr>
          <a:xfrm>
            <a:off x="706680" y="5933880"/>
            <a:ext cx="13216680" cy="5738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0" name="Text 19"/>
          <p:cNvSpPr/>
          <p:nvPr/>
        </p:nvSpPr>
        <p:spPr>
          <a:xfrm>
            <a:off x="906480" y="606132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Testador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Text 20"/>
          <p:cNvSpPr/>
          <p:nvPr/>
        </p:nvSpPr>
        <p:spPr>
          <a:xfrm>
            <a:off x="7518600" y="606132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Garante a qualidade do código e das funcionalidades desenvolvidas.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Shape 21"/>
          <p:cNvSpPr/>
          <p:nvPr/>
        </p:nvSpPr>
        <p:spPr>
          <a:xfrm>
            <a:off x="706680" y="6508440"/>
            <a:ext cx="13216680" cy="5738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Text 22"/>
          <p:cNvSpPr/>
          <p:nvPr/>
        </p:nvSpPr>
        <p:spPr>
          <a:xfrm>
            <a:off x="906480" y="663588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Gerente de Configuração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4" name="Text 23"/>
          <p:cNvSpPr/>
          <p:nvPr/>
        </p:nvSpPr>
        <p:spPr>
          <a:xfrm>
            <a:off x="7518600" y="663588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Gerencia os artefatos do projeto e controla as versões do código.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5" name="Shape 24"/>
          <p:cNvSpPr/>
          <p:nvPr/>
        </p:nvSpPr>
        <p:spPr>
          <a:xfrm>
            <a:off x="706680" y="7082640"/>
            <a:ext cx="13216680" cy="5738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6" name="Text 25"/>
          <p:cNvSpPr/>
          <p:nvPr/>
        </p:nvSpPr>
        <p:spPr>
          <a:xfrm>
            <a:off x="906480" y="721008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Cliente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Text 26"/>
          <p:cNvSpPr/>
          <p:nvPr/>
        </p:nvSpPr>
        <p:spPr>
          <a:xfrm>
            <a:off x="7518600" y="7210080"/>
            <a:ext cx="6204960" cy="31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Fornece requisitos e feedback sobre as funcionalidades desenvolvidas.</a:t>
            </a:r>
            <a:endParaRPr lang="pt-BR" sz="15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 0"/>
          <p:cNvSpPr/>
          <p:nvPr/>
        </p:nvSpPr>
        <p:spPr>
          <a:xfrm>
            <a:off x="837720" y="972360"/>
            <a:ext cx="628848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0" u="none" strike="noStrike" dirty="0" err="1">
                <a:solidFill>
                  <a:srgbClr val="FFFFFF"/>
                </a:solidFill>
                <a:uFillTx/>
                <a:latin typeface="Unbounded"/>
                <a:ea typeface="Unbounded"/>
              </a:rPr>
              <a:t>Vantagens</a:t>
            </a:r>
            <a:r>
              <a:rPr lang="en-US" sz="4400" b="0" u="none" strike="noStrike" dirty="0">
                <a:solidFill>
                  <a:srgbClr val="FFFFFF"/>
                </a:solidFill>
                <a:uFillTx/>
                <a:latin typeface="Unbounded"/>
                <a:ea typeface="Unbounded"/>
              </a:rPr>
              <a:t> do FDD</a:t>
            </a:r>
            <a:endParaRPr lang="pt-BR" sz="4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Text 1"/>
          <p:cNvSpPr/>
          <p:nvPr/>
        </p:nvSpPr>
        <p:spPr>
          <a:xfrm>
            <a:off x="837720" y="2154960"/>
            <a:ext cx="1295460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O FDD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oferece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diversas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vantagens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que o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tornam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uma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opção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atrativa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para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projetos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desenvolvimento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software.</a:t>
            </a:r>
            <a:endParaRPr lang="pt-BR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Shape 2"/>
          <p:cNvSpPr/>
          <p:nvPr/>
        </p:nvSpPr>
        <p:spPr>
          <a:xfrm>
            <a:off x="837720" y="307656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1" name="Text 3"/>
          <p:cNvSpPr/>
          <p:nvPr/>
        </p:nvSpPr>
        <p:spPr>
          <a:xfrm>
            <a:off x="1027440" y="3176640"/>
            <a:ext cx="15876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1</a:t>
            </a:r>
            <a:endParaRPr lang="pt-BR" sz="26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Text 4"/>
          <p:cNvSpPr/>
          <p:nvPr/>
        </p:nvSpPr>
        <p:spPr>
          <a:xfrm>
            <a:off x="1615680" y="3076560"/>
            <a:ext cx="39355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Entrega </a:t>
            </a:r>
            <a:r>
              <a:rPr lang="en-US" sz="2200" b="0" u="none" strike="noStrike" dirty="0" err="1">
                <a:solidFill>
                  <a:srgbClr val="CAD6DE"/>
                </a:solidFill>
                <a:uFillTx/>
                <a:latin typeface="Unbounded"/>
                <a:ea typeface="Unbounded"/>
              </a:rPr>
              <a:t>rápida</a:t>
            </a:r>
            <a:r>
              <a:rPr lang="en-US" sz="220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 de valor</a:t>
            </a:r>
            <a:endParaRPr lang="pt-BR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Text 5"/>
          <p:cNvSpPr/>
          <p:nvPr/>
        </p:nvSpPr>
        <p:spPr>
          <a:xfrm>
            <a:off x="1615680" y="3571920"/>
            <a:ext cx="5579640" cy="153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é conhecido por sua capacidade de entregar funcionalidades valiosas para o cliente em iterações curtas, garantindo que o cliente tenha acesso a resultados tangíveis em etapas frequentes.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4" name="Shape 6"/>
          <p:cNvSpPr/>
          <p:nvPr/>
        </p:nvSpPr>
        <p:spPr>
          <a:xfrm>
            <a:off x="7434720" y="307656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5" name="Text 7"/>
          <p:cNvSpPr/>
          <p:nvPr/>
        </p:nvSpPr>
        <p:spPr>
          <a:xfrm>
            <a:off x="7570800" y="3176640"/>
            <a:ext cx="26640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2</a:t>
            </a:r>
            <a:endParaRPr lang="pt-BR" sz="26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6" name="Text 8"/>
          <p:cNvSpPr/>
          <p:nvPr/>
        </p:nvSpPr>
        <p:spPr>
          <a:xfrm>
            <a:off x="8212680" y="3076560"/>
            <a:ext cx="531288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Gerenciamento de riscos eficaz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7" name="Text 9"/>
          <p:cNvSpPr/>
          <p:nvPr/>
        </p:nvSpPr>
        <p:spPr>
          <a:xfrm>
            <a:off x="8212680" y="3571920"/>
            <a:ext cx="5579640" cy="153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promove a identificação e o gerenciamento de riscos em todas as etapas do processo de desenvolvimento, minimizando o impacto de possíveis problemas.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Shape 10"/>
          <p:cNvSpPr/>
          <p:nvPr/>
        </p:nvSpPr>
        <p:spPr>
          <a:xfrm>
            <a:off x="837720" y="561276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9" name="Text 11"/>
          <p:cNvSpPr/>
          <p:nvPr/>
        </p:nvSpPr>
        <p:spPr>
          <a:xfrm>
            <a:off x="970920" y="5712840"/>
            <a:ext cx="27144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3</a:t>
            </a:r>
            <a:endParaRPr lang="pt-BR" sz="26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0" name="Text 12"/>
          <p:cNvSpPr/>
          <p:nvPr/>
        </p:nvSpPr>
        <p:spPr>
          <a:xfrm>
            <a:off x="1615680" y="5612760"/>
            <a:ext cx="416124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Alta qualidade de código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Text 13"/>
          <p:cNvSpPr/>
          <p:nvPr/>
        </p:nvSpPr>
        <p:spPr>
          <a:xfrm>
            <a:off x="1615680" y="6108120"/>
            <a:ext cx="5579640" cy="114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incentiva a prática de inspeções de código e testes ao longo do desenvolvimento, garantindo a qualidade do código e reduzindo a incidência de erros.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2" name="Shape 14"/>
          <p:cNvSpPr/>
          <p:nvPr/>
        </p:nvSpPr>
        <p:spPr>
          <a:xfrm>
            <a:off x="7434720" y="5612760"/>
            <a:ext cx="538200" cy="53820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3" name="Text 15"/>
          <p:cNvSpPr/>
          <p:nvPr/>
        </p:nvSpPr>
        <p:spPr>
          <a:xfrm>
            <a:off x="7568280" y="5712840"/>
            <a:ext cx="271080" cy="3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4</a:t>
            </a:r>
            <a:endParaRPr lang="pt-BR" sz="26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4" name="Text 16"/>
          <p:cNvSpPr/>
          <p:nvPr/>
        </p:nvSpPr>
        <p:spPr>
          <a:xfrm>
            <a:off x="8212680" y="5612760"/>
            <a:ext cx="388800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 dirty="0" err="1">
                <a:solidFill>
                  <a:srgbClr val="CAD6DE"/>
                </a:solidFill>
                <a:uFillTx/>
                <a:latin typeface="Unbounded"/>
                <a:ea typeface="Unbounded"/>
              </a:rPr>
              <a:t>Comunicação</a:t>
            </a:r>
            <a:r>
              <a:rPr lang="en-US" sz="220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 </a:t>
            </a:r>
            <a:r>
              <a:rPr lang="en-US" sz="2200" b="0" u="none" strike="noStrike" dirty="0" err="1">
                <a:solidFill>
                  <a:srgbClr val="CAD6DE"/>
                </a:solidFill>
                <a:uFillTx/>
                <a:latin typeface="Unbounded"/>
                <a:ea typeface="Unbounded"/>
              </a:rPr>
              <a:t>eficiente</a:t>
            </a:r>
            <a:endParaRPr lang="pt-BR" sz="2200" b="0" u="none" strike="noStrike" dirty="0" err="1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5" name="Text 17"/>
          <p:cNvSpPr/>
          <p:nvPr/>
        </p:nvSpPr>
        <p:spPr>
          <a:xfrm>
            <a:off x="8212680" y="6108120"/>
            <a:ext cx="5579640" cy="114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O FDD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promove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uma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comunicação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clara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e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colaborativa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entre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os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membros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da equipe,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facilitando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a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colaboração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e a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troca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</a:t>
            </a:r>
            <a:r>
              <a:rPr lang="en-US" sz="18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informações</a:t>
            </a:r>
            <a:r>
              <a:rPr lang="en-US" sz="18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.</a:t>
            </a:r>
            <a:endParaRPr lang="pt-BR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317" name="Image 1" descr="preencoded.png"/>
          <p:cNvPicPr/>
          <p:nvPr/>
        </p:nvPicPr>
        <p:blipFill>
          <a:blip r:embed="rId4"/>
          <a:stretch/>
        </p:blipFill>
        <p:spPr>
          <a:xfrm>
            <a:off x="221760" y="2436120"/>
            <a:ext cx="5042160" cy="3357000"/>
          </a:xfrm>
          <a:prstGeom prst="rect">
            <a:avLst/>
          </a:prstGeom>
          <a:ln w="0">
            <a:noFill/>
          </a:ln>
        </p:spPr>
      </p:pic>
      <p:sp>
        <p:nvSpPr>
          <p:cNvPr id="318" name="Text 0"/>
          <p:cNvSpPr/>
          <p:nvPr/>
        </p:nvSpPr>
        <p:spPr>
          <a:xfrm>
            <a:off x="6108120" y="1126800"/>
            <a:ext cx="5571720" cy="5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099"/>
              </a:lnSpc>
              <a:tabLst>
                <a:tab pos="0" algn="l"/>
              </a:tabLst>
            </a:pPr>
            <a:r>
              <a:rPr lang="en-US" sz="325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Desvantagens do FDD</a:t>
            </a:r>
            <a:endParaRPr lang="pt-BR" sz="3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Text 1"/>
          <p:cNvSpPr/>
          <p:nvPr/>
        </p:nvSpPr>
        <p:spPr>
          <a:xfrm>
            <a:off x="6108120" y="1915560"/>
            <a:ext cx="7900560" cy="56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Apesar de suas vantagens, o FDD também possui alguns pontos negativos que devem ser considerados ao avaliar se essa metodologia é adequada para o seu projeto.</a:t>
            </a:r>
            <a:endParaRPr lang="pt-BR" sz="1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0" name="Shape 2"/>
          <p:cNvSpPr/>
          <p:nvPr/>
        </p:nvSpPr>
        <p:spPr>
          <a:xfrm>
            <a:off x="6108120" y="2683800"/>
            <a:ext cx="3861360" cy="2120400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1" name="Text 3"/>
          <p:cNvSpPr/>
          <p:nvPr/>
        </p:nvSpPr>
        <p:spPr>
          <a:xfrm>
            <a:off x="6285600" y="2861280"/>
            <a:ext cx="3506400" cy="5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Complexidade em projetos complexos</a:t>
            </a:r>
            <a:endParaRPr lang="pt-BR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2" name="Text 4"/>
          <p:cNvSpPr/>
          <p:nvPr/>
        </p:nvSpPr>
        <p:spPr>
          <a:xfrm>
            <a:off x="6285600" y="3490200"/>
            <a:ext cx="3506400" cy="85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pode se tornar complexo em projetos de grande porte com muitas funcionalidades e dependências entre elas.</a:t>
            </a:r>
            <a:endParaRPr lang="pt-BR" sz="1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3" name="Shape 5"/>
          <p:cNvSpPr/>
          <p:nvPr/>
        </p:nvSpPr>
        <p:spPr>
          <a:xfrm>
            <a:off x="10147320" y="2683800"/>
            <a:ext cx="3861360" cy="2120400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4" name="Text 6"/>
          <p:cNvSpPr/>
          <p:nvPr/>
        </p:nvSpPr>
        <p:spPr>
          <a:xfrm>
            <a:off x="10324800" y="2861280"/>
            <a:ext cx="3506400" cy="5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Dificuldade de adaptação a mudanças rápidas</a:t>
            </a:r>
            <a:endParaRPr lang="pt-BR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5" name="Text 7"/>
          <p:cNvSpPr/>
          <p:nvPr/>
        </p:nvSpPr>
        <p:spPr>
          <a:xfrm>
            <a:off x="10324800" y="3490200"/>
            <a:ext cx="3506400" cy="113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é uma metodologia mais estruturada e menos flexível que outras metodologias ágiles, o que pode dificultar a adaptação a mudanças rápidas nos requisitos.</a:t>
            </a:r>
            <a:endParaRPr lang="pt-BR" sz="1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6" name="Shape 8"/>
          <p:cNvSpPr/>
          <p:nvPr/>
        </p:nvSpPr>
        <p:spPr>
          <a:xfrm>
            <a:off x="6108120" y="4982040"/>
            <a:ext cx="3861360" cy="2120400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7" name="Text 9"/>
          <p:cNvSpPr/>
          <p:nvPr/>
        </p:nvSpPr>
        <p:spPr>
          <a:xfrm>
            <a:off x="6285600" y="5159520"/>
            <a:ext cx="3506400" cy="5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Necessidade de experiência em FDD</a:t>
            </a:r>
            <a:endParaRPr lang="pt-BR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8" name="Text 10"/>
          <p:cNvSpPr/>
          <p:nvPr/>
        </p:nvSpPr>
        <p:spPr>
          <a:xfrm>
            <a:off x="6285600" y="5788080"/>
            <a:ext cx="3506400" cy="113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sucesso do FDD depende da experiência da equipe com a metodologia, o que pode ser um desafio para equipes que estão começando a utilizar o FDD.</a:t>
            </a:r>
            <a:endParaRPr lang="pt-BR" sz="1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9" name="Shape 11"/>
          <p:cNvSpPr/>
          <p:nvPr/>
        </p:nvSpPr>
        <p:spPr>
          <a:xfrm>
            <a:off x="10147320" y="4982040"/>
            <a:ext cx="3861360" cy="2120400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0" name="Text 12"/>
          <p:cNvSpPr/>
          <p:nvPr/>
        </p:nvSpPr>
        <p:spPr>
          <a:xfrm>
            <a:off x="10324800" y="5159520"/>
            <a:ext cx="3506400" cy="5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Risco de Excesso de Documentação</a:t>
            </a:r>
            <a:endParaRPr lang="pt-BR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1" name="Text 13"/>
          <p:cNvSpPr/>
          <p:nvPr/>
        </p:nvSpPr>
        <p:spPr>
          <a:xfrm>
            <a:off x="10324800" y="5788080"/>
            <a:ext cx="3506400" cy="113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enfatiza a documentação detalhada, o que pode levar a um excesso de documentação, que pode ser difícil de manter e atualizar.</a:t>
            </a:r>
            <a:endParaRPr lang="pt-BR" sz="1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333" name="Image 1" descr="preencoded.png"/>
          <p:cNvPicPr/>
          <p:nvPr/>
        </p:nvPicPr>
        <p:blipFill>
          <a:blip r:embed="rId4"/>
          <a:stretch/>
        </p:blipFill>
        <p:spPr>
          <a:xfrm>
            <a:off x="9349200" y="1006920"/>
            <a:ext cx="5075280" cy="6215760"/>
          </a:xfrm>
          <a:prstGeom prst="rect">
            <a:avLst/>
          </a:prstGeom>
          <a:ln w="0">
            <a:noFill/>
          </a:ln>
        </p:spPr>
      </p:pic>
      <p:sp>
        <p:nvSpPr>
          <p:cNvPr id="334" name="Text 0"/>
          <p:cNvSpPr/>
          <p:nvPr/>
        </p:nvSpPr>
        <p:spPr>
          <a:xfrm>
            <a:off x="574920" y="1037880"/>
            <a:ext cx="7993800" cy="96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801"/>
              </a:lnSpc>
              <a:tabLst>
                <a:tab pos="0" algn="l"/>
              </a:tabLst>
            </a:pPr>
            <a:r>
              <a:rPr lang="en-US" sz="30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Comparação do FDD com outras metodologias ágeis</a:t>
            </a:r>
            <a:endParaRPr lang="pt-BR" sz="3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Text 1"/>
          <p:cNvSpPr/>
          <p:nvPr/>
        </p:nvSpPr>
        <p:spPr>
          <a:xfrm>
            <a:off x="574920" y="2250360"/>
            <a:ext cx="799380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se compara a outras metodologias ágeis, cada uma com suas próprias características e enfoques específicos.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6" name="Shape 2"/>
          <p:cNvSpPr/>
          <p:nvPr/>
        </p:nvSpPr>
        <p:spPr>
          <a:xfrm>
            <a:off x="574920" y="2698200"/>
            <a:ext cx="7993800" cy="4493160"/>
          </a:xfrm>
          <a:prstGeom prst="roundRect">
            <a:avLst>
              <a:gd name="adj" fmla="val 548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7" name="Shape 3"/>
          <p:cNvSpPr/>
          <p:nvPr/>
        </p:nvSpPr>
        <p:spPr>
          <a:xfrm>
            <a:off x="582480" y="2705760"/>
            <a:ext cx="7977600" cy="4748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Text 4"/>
          <p:cNvSpPr/>
          <p:nvPr/>
        </p:nvSpPr>
        <p:spPr>
          <a:xfrm>
            <a:off x="747720" y="2811960"/>
            <a:ext cx="232632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Metodologia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9" name="Text 5"/>
          <p:cNvSpPr/>
          <p:nvPr/>
        </p:nvSpPr>
        <p:spPr>
          <a:xfrm>
            <a:off x="3410640" y="2811960"/>
            <a:ext cx="232272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Foco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0" name="Text 6"/>
          <p:cNvSpPr/>
          <p:nvPr/>
        </p:nvSpPr>
        <p:spPr>
          <a:xfrm>
            <a:off x="6069600" y="2811960"/>
            <a:ext cx="232632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Características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1" name="Shape 7"/>
          <p:cNvSpPr/>
          <p:nvPr/>
        </p:nvSpPr>
        <p:spPr>
          <a:xfrm>
            <a:off x="582480" y="3180600"/>
            <a:ext cx="7977600" cy="10004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2" name="Text 8"/>
          <p:cNvSpPr/>
          <p:nvPr/>
        </p:nvSpPr>
        <p:spPr>
          <a:xfrm>
            <a:off x="747720" y="3286800"/>
            <a:ext cx="232632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FDD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3" name="Text 9"/>
          <p:cNvSpPr/>
          <p:nvPr/>
        </p:nvSpPr>
        <p:spPr>
          <a:xfrm>
            <a:off x="3410640" y="3286800"/>
            <a:ext cx="232272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Entrega de funcionalidades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4" name="Text 10"/>
          <p:cNvSpPr/>
          <p:nvPr/>
        </p:nvSpPr>
        <p:spPr>
          <a:xfrm>
            <a:off x="6069600" y="3286800"/>
            <a:ext cx="2326320" cy="78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Iterativo, incremental, foco em features, gerenciamento de riscos.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Shape 11"/>
          <p:cNvSpPr/>
          <p:nvPr/>
        </p:nvSpPr>
        <p:spPr>
          <a:xfrm>
            <a:off x="582480" y="4181760"/>
            <a:ext cx="7977600" cy="10004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6" name="Text 12"/>
          <p:cNvSpPr/>
          <p:nvPr/>
        </p:nvSpPr>
        <p:spPr>
          <a:xfrm>
            <a:off x="747720" y="4287600"/>
            <a:ext cx="232632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Scrum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7" name="Text 13"/>
          <p:cNvSpPr/>
          <p:nvPr/>
        </p:nvSpPr>
        <p:spPr>
          <a:xfrm>
            <a:off x="3410640" y="4287600"/>
            <a:ext cx="232272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Trabalho em sprints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8" name="Text 14"/>
          <p:cNvSpPr/>
          <p:nvPr/>
        </p:nvSpPr>
        <p:spPr>
          <a:xfrm>
            <a:off x="6069600" y="4287600"/>
            <a:ext cx="2326320" cy="78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Iterativo, incremental, trabalho em equipes auto-organizadas, backlog de produto.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9" name="Shape 15"/>
          <p:cNvSpPr/>
          <p:nvPr/>
        </p:nvSpPr>
        <p:spPr>
          <a:xfrm>
            <a:off x="582480" y="5182560"/>
            <a:ext cx="7977600" cy="100044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0" name="Text 16"/>
          <p:cNvSpPr/>
          <p:nvPr/>
        </p:nvSpPr>
        <p:spPr>
          <a:xfrm>
            <a:off x="747720" y="5288400"/>
            <a:ext cx="232632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Kanban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1" name="Text 17"/>
          <p:cNvSpPr/>
          <p:nvPr/>
        </p:nvSpPr>
        <p:spPr>
          <a:xfrm>
            <a:off x="3410640" y="5288400"/>
            <a:ext cx="232272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Fluxo de trabalho contínuo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2" name="Text 18"/>
          <p:cNvSpPr/>
          <p:nvPr/>
        </p:nvSpPr>
        <p:spPr>
          <a:xfrm>
            <a:off x="6069600" y="5288400"/>
            <a:ext cx="2326320" cy="78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Visualização do fluxo de trabalho, limitação em andamento, feedback constante.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3" name="Shape 19"/>
          <p:cNvSpPr/>
          <p:nvPr/>
        </p:nvSpPr>
        <p:spPr>
          <a:xfrm>
            <a:off x="582480" y="6183360"/>
            <a:ext cx="7977600" cy="100044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4" name="Text 20"/>
          <p:cNvSpPr/>
          <p:nvPr/>
        </p:nvSpPr>
        <p:spPr>
          <a:xfrm>
            <a:off x="747720" y="6289200"/>
            <a:ext cx="232632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XP (Extreme Programming)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5" name="Text 21"/>
          <p:cNvSpPr/>
          <p:nvPr/>
        </p:nvSpPr>
        <p:spPr>
          <a:xfrm>
            <a:off x="3410640" y="6289200"/>
            <a:ext cx="2322720" cy="26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Práticas de desenvolvimento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6" name="Text 22"/>
          <p:cNvSpPr/>
          <p:nvPr/>
        </p:nvSpPr>
        <p:spPr>
          <a:xfrm>
            <a:off x="6069600" y="6289200"/>
            <a:ext cx="2326320" cy="78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2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Programação em pares, testes unitários, refatoração, integração contínua.</a:t>
            </a:r>
            <a:endParaRPr lang="pt-BR" sz="1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 0"/>
          <p:cNvSpPr/>
          <p:nvPr/>
        </p:nvSpPr>
        <p:spPr>
          <a:xfrm>
            <a:off x="837720" y="82260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Casos de uso</a:t>
            </a:r>
            <a:endParaRPr lang="pt-B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8" name="Text 1"/>
          <p:cNvSpPr/>
          <p:nvPr/>
        </p:nvSpPr>
        <p:spPr>
          <a:xfrm>
            <a:off x="837720" y="2005200"/>
            <a:ext cx="129546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tem sido aplicado em diversos setores, principalmente em projetos de desenvolvimento de software para sistemas de grande porte.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9" name="Image 0" descr="preencoded.png"/>
          <p:cNvPicPr/>
          <p:nvPr/>
        </p:nvPicPr>
        <p:blipFill>
          <a:blip r:embed="rId3"/>
          <a:stretch/>
        </p:blipFill>
        <p:spPr>
          <a:xfrm>
            <a:off x="837720" y="3040560"/>
            <a:ext cx="597960" cy="597960"/>
          </a:xfrm>
          <a:prstGeom prst="rect">
            <a:avLst/>
          </a:prstGeom>
          <a:ln w="0">
            <a:noFill/>
          </a:ln>
        </p:spPr>
      </p:pic>
      <p:sp>
        <p:nvSpPr>
          <p:cNvPr id="360" name="Text 2"/>
          <p:cNvSpPr/>
          <p:nvPr/>
        </p:nvSpPr>
        <p:spPr>
          <a:xfrm>
            <a:off x="837720" y="3878280"/>
            <a:ext cx="296892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Instituições Financeiras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1" name="Text 3"/>
          <p:cNvSpPr/>
          <p:nvPr/>
        </p:nvSpPr>
        <p:spPr>
          <a:xfrm>
            <a:off x="837720" y="4725720"/>
            <a:ext cx="2968920" cy="268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tem sido usado com sucesso em bancos e instituições financeiras para o desenvolvimento de sistemas de gerenciamento de contas, operações e serviços financeiros.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62" name="Image 1" descr="preencoded.png"/>
          <p:cNvPicPr/>
          <p:nvPr/>
        </p:nvPicPr>
        <p:blipFill>
          <a:blip r:embed="rId4"/>
          <a:stretch/>
        </p:blipFill>
        <p:spPr>
          <a:xfrm>
            <a:off x="4166280" y="3040560"/>
            <a:ext cx="597960" cy="597960"/>
          </a:xfrm>
          <a:prstGeom prst="rect">
            <a:avLst/>
          </a:prstGeom>
          <a:ln w="0">
            <a:noFill/>
          </a:ln>
        </p:spPr>
      </p:pic>
      <p:sp>
        <p:nvSpPr>
          <p:cNvPr id="363" name="Text 4"/>
          <p:cNvSpPr/>
          <p:nvPr/>
        </p:nvSpPr>
        <p:spPr>
          <a:xfrm>
            <a:off x="4166280" y="3878280"/>
            <a:ext cx="296928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Telecomunicações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4" name="Text 5"/>
          <p:cNvSpPr/>
          <p:nvPr/>
        </p:nvSpPr>
        <p:spPr>
          <a:xfrm>
            <a:off x="4166280" y="4725720"/>
            <a:ext cx="2969280" cy="268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é utilizado por empresas de telecomunicações para desenvolver sistemas de rede, serviços de comunicação e gerenciamento de clientes.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65" name="Image 2" descr="preencoded.png"/>
          <p:cNvPicPr/>
          <p:nvPr/>
        </p:nvPicPr>
        <p:blipFill>
          <a:blip r:embed="rId5"/>
          <a:stretch/>
        </p:blipFill>
        <p:spPr>
          <a:xfrm>
            <a:off x="7494480" y="3040560"/>
            <a:ext cx="597960" cy="597960"/>
          </a:xfrm>
          <a:prstGeom prst="rect">
            <a:avLst/>
          </a:prstGeom>
          <a:ln w="0">
            <a:noFill/>
          </a:ln>
        </p:spPr>
      </p:pic>
      <p:sp>
        <p:nvSpPr>
          <p:cNvPr id="366" name="Text 6"/>
          <p:cNvSpPr/>
          <p:nvPr/>
        </p:nvSpPr>
        <p:spPr>
          <a:xfrm>
            <a:off x="7494480" y="387828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Saúde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Text 7"/>
          <p:cNvSpPr/>
          <p:nvPr/>
        </p:nvSpPr>
        <p:spPr>
          <a:xfrm>
            <a:off x="7494480" y="4374000"/>
            <a:ext cx="2969280" cy="268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é utilizado em hospitais e clínicas para o desenvolvimento de sistemas de gestão de pacientes, agendamento de consultas e controle de prontuários.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68" name="Image 3" descr="preencoded.png"/>
          <p:cNvPicPr/>
          <p:nvPr/>
        </p:nvPicPr>
        <p:blipFill>
          <a:blip r:embed="rId6"/>
          <a:stretch/>
        </p:blipFill>
        <p:spPr>
          <a:xfrm>
            <a:off x="10823040" y="3040560"/>
            <a:ext cx="597960" cy="597960"/>
          </a:xfrm>
          <a:prstGeom prst="rect">
            <a:avLst/>
          </a:prstGeom>
          <a:ln w="0">
            <a:noFill/>
          </a:ln>
        </p:spPr>
      </p:pic>
      <p:sp>
        <p:nvSpPr>
          <p:cNvPr id="369" name="Text 8"/>
          <p:cNvSpPr/>
          <p:nvPr/>
        </p:nvSpPr>
        <p:spPr>
          <a:xfrm>
            <a:off x="10823040" y="387828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Software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Text 9"/>
          <p:cNvSpPr/>
          <p:nvPr/>
        </p:nvSpPr>
        <p:spPr>
          <a:xfrm>
            <a:off x="10823040" y="4374000"/>
            <a:ext cx="2969280" cy="268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é utilizado por empresas de tecnologia para desenvolver softwares de diversos tipos, como aplicativos móveis, sistemas de gerenciamento de dados e ferramentas de automação.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 0"/>
          <p:cNvSpPr/>
          <p:nvPr/>
        </p:nvSpPr>
        <p:spPr>
          <a:xfrm>
            <a:off x="758880" y="596520"/>
            <a:ext cx="10437840" cy="63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000"/>
              </a:lnSpc>
              <a:tabLst>
                <a:tab pos="0" algn="l"/>
              </a:tabLst>
            </a:pPr>
            <a:r>
              <a:rPr lang="en-US" sz="40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Exemplo de Sistema e Divisão FDD</a:t>
            </a:r>
            <a:endParaRPr lang="pt-BR" sz="4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2" name="Image 0" descr="preencoded.png"/>
          <p:cNvPicPr/>
          <p:nvPr/>
        </p:nvPicPr>
        <p:blipFill>
          <a:blip r:embed="rId3"/>
          <a:stretch/>
        </p:blipFill>
        <p:spPr>
          <a:xfrm>
            <a:off x="758880" y="1667880"/>
            <a:ext cx="4153320" cy="2566800"/>
          </a:xfrm>
          <a:prstGeom prst="rect">
            <a:avLst/>
          </a:prstGeom>
          <a:ln w="0">
            <a:noFill/>
          </a:ln>
        </p:spPr>
      </p:pic>
      <p:sp>
        <p:nvSpPr>
          <p:cNvPr id="373" name="Text 1"/>
          <p:cNvSpPr/>
          <p:nvPr/>
        </p:nvSpPr>
        <p:spPr>
          <a:xfrm>
            <a:off x="758880" y="4506120"/>
            <a:ext cx="4153320" cy="63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Plataforma para supermercados</a:t>
            </a:r>
            <a:endParaRPr lang="pt-BR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4" name="Text 2"/>
          <p:cNvSpPr/>
          <p:nvPr/>
        </p:nvSpPr>
        <p:spPr>
          <a:xfrm>
            <a:off x="758880" y="5274000"/>
            <a:ext cx="4153320" cy="104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Uma plataforma que permite aos usuários realizar compras online e fornece ferramentas de gestão para funcionários.</a:t>
            </a:r>
            <a:endParaRPr lang="pt-BR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5" name="Image 1" descr="preencoded.png"/>
          <p:cNvPicPr/>
          <p:nvPr/>
        </p:nvPicPr>
        <p:blipFill>
          <a:blip r:embed="rId4"/>
          <a:stretch/>
        </p:blipFill>
        <p:spPr>
          <a:xfrm>
            <a:off x="5238000" y="1667880"/>
            <a:ext cx="4153680" cy="2567160"/>
          </a:xfrm>
          <a:prstGeom prst="rect">
            <a:avLst/>
          </a:prstGeom>
          <a:ln w="0">
            <a:noFill/>
          </a:ln>
        </p:spPr>
      </p:pic>
      <p:sp>
        <p:nvSpPr>
          <p:cNvPr id="376" name="Text 3"/>
          <p:cNvSpPr/>
          <p:nvPr/>
        </p:nvSpPr>
        <p:spPr>
          <a:xfrm>
            <a:off x="5238000" y="4506480"/>
            <a:ext cx="4153680" cy="63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Funcionalidades para Clientes</a:t>
            </a:r>
            <a:endParaRPr lang="pt-BR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7" name="Text 4"/>
          <p:cNvSpPr/>
          <p:nvPr/>
        </p:nvSpPr>
        <p:spPr>
          <a:xfrm>
            <a:off x="5238000" y="5274360"/>
            <a:ext cx="4153680" cy="242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Cadastro de usuários, navegação e pesquisa de produtos, adição de produtos ao carrinho, gerenciamento do carrinho de compras, processamento de pedidos, avaliações de produtos, sistema de promoções, histórico de pedidos e gerenciamento de endereços de entrega.</a:t>
            </a:r>
            <a:endParaRPr lang="pt-BR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8" name="Image 2" descr="preencoded.png"/>
          <p:cNvPicPr/>
          <p:nvPr/>
        </p:nvPicPr>
        <p:blipFill>
          <a:blip r:embed="rId5"/>
          <a:stretch/>
        </p:blipFill>
        <p:spPr>
          <a:xfrm>
            <a:off x="9717480" y="1667880"/>
            <a:ext cx="4153320" cy="2566800"/>
          </a:xfrm>
          <a:prstGeom prst="rect">
            <a:avLst/>
          </a:prstGeom>
          <a:ln w="0">
            <a:noFill/>
          </a:ln>
        </p:spPr>
      </p:pic>
      <p:sp>
        <p:nvSpPr>
          <p:cNvPr id="379" name="Text 5"/>
          <p:cNvSpPr/>
          <p:nvPr/>
        </p:nvSpPr>
        <p:spPr>
          <a:xfrm>
            <a:off x="9717480" y="4506120"/>
            <a:ext cx="4153320" cy="63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Funcionalidades para Funcionários</a:t>
            </a:r>
            <a:endParaRPr lang="pt-BR" sz="20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0" name="Text 6"/>
          <p:cNvSpPr/>
          <p:nvPr/>
        </p:nvSpPr>
        <p:spPr>
          <a:xfrm>
            <a:off x="9717480" y="5274000"/>
            <a:ext cx="4153320" cy="104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Controle de estoque, geração de relatórios de vendas, monitoramento de pedidos, gestão de promoções e acesso a dados de clientes.</a:t>
            </a:r>
            <a:endParaRPr lang="pt-BR" sz="17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 0"/>
          <p:cNvSpPr/>
          <p:nvPr/>
        </p:nvSpPr>
        <p:spPr>
          <a:xfrm>
            <a:off x="837720" y="94320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Etapas do FDD</a:t>
            </a:r>
            <a:endParaRPr lang="pt-B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2" name="Text 1"/>
          <p:cNvSpPr/>
          <p:nvPr/>
        </p:nvSpPr>
        <p:spPr>
          <a:xfrm>
            <a:off x="837720" y="2006280"/>
            <a:ext cx="6771600" cy="56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35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1. Modelagem do Domínio</a:t>
            </a:r>
            <a:endParaRPr lang="pt-BR" sz="3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3" name="Shape 2"/>
          <p:cNvSpPr/>
          <p:nvPr/>
        </p:nvSpPr>
        <p:spPr>
          <a:xfrm>
            <a:off x="837720" y="2928600"/>
            <a:ext cx="4158360" cy="1182240"/>
          </a:xfrm>
          <a:prstGeom prst="roundRect">
            <a:avLst>
              <a:gd name="adj" fmla="val 3036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4" name="Text 3"/>
          <p:cNvSpPr/>
          <p:nvPr/>
        </p:nvSpPr>
        <p:spPr>
          <a:xfrm>
            <a:off x="1077120" y="3168000"/>
            <a:ext cx="367992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Usuário (Cliente e Funcionário)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5" name="Shape 4"/>
          <p:cNvSpPr/>
          <p:nvPr/>
        </p:nvSpPr>
        <p:spPr>
          <a:xfrm>
            <a:off x="5235840" y="2928600"/>
            <a:ext cx="4158360" cy="1182240"/>
          </a:xfrm>
          <a:prstGeom prst="roundRect">
            <a:avLst>
              <a:gd name="adj" fmla="val 3036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6" name="Text 5"/>
          <p:cNvSpPr/>
          <p:nvPr/>
        </p:nvSpPr>
        <p:spPr>
          <a:xfrm>
            <a:off x="5475240" y="31680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Produto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7" name="Shape 6"/>
          <p:cNvSpPr/>
          <p:nvPr/>
        </p:nvSpPr>
        <p:spPr>
          <a:xfrm>
            <a:off x="9633960" y="2928600"/>
            <a:ext cx="4158360" cy="1182240"/>
          </a:xfrm>
          <a:prstGeom prst="roundRect">
            <a:avLst>
              <a:gd name="adj" fmla="val 3036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8" name="Text 7"/>
          <p:cNvSpPr/>
          <p:nvPr/>
        </p:nvSpPr>
        <p:spPr>
          <a:xfrm>
            <a:off x="9873000" y="3168000"/>
            <a:ext cx="361080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Carrinho de Compras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9" name="Shape 8"/>
          <p:cNvSpPr/>
          <p:nvPr/>
        </p:nvSpPr>
        <p:spPr>
          <a:xfrm>
            <a:off x="837720" y="4350600"/>
            <a:ext cx="4158360" cy="83016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0" name="Text 9"/>
          <p:cNvSpPr/>
          <p:nvPr/>
        </p:nvSpPr>
        <p:spPr>
          <a:xfrm>
            <a:off x="1077120" y="45896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Pedido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1" name="Shape 10"/>
          <p:cNvSpPr/>
          <p:nvPr/>
        </p:nvSpPr>
        <p:spPr>
          <a:xfrm>
            <a:off x="5235840" y="4350600"/>
            <a:ext cx="4158360" cy="83016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2" name="Text 11"/>
          <p:cNvSpPr/>
          <p:nvPr/>
        </p:nvSpPr>
        <p:spPr>
          <a:xfrm>
            <a:off x="5475240" y="45896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Categoria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Shape 12"/>
          <p:cNvSpPr/>
          <p:nvPr/>
        </p:nvSpPr>
        <p:spPr>
          <a:xfrm>
            <a:off x="9633960" y="4350600"/>
            <a:ext cx="4158360" cy="83016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4" name="Text 13"/>
          <p:cNvSpPr/>
          <p:nvPr/>
        </p:nvSpPr>
        <p:spPr>
          <a:xfrm>
            <a:off x="9873000" y="45896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Promoção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5" name="Shape 14"/>
          <p:cNvSpPr/>
          <p:nvPr/>
        </p:nvSpPr>
        <p:spPr>
          <a:xfrm>
            <a:off x="837720" y="5420160"/>
            <a:ext cx="4158360" cy="83016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6" name="Text 15"/>
          <p:cNvSpPr/>
          <p:nvPr/>
        </p:nvSpPr>
        <p:spPr>
          <a:xfrm>
            <a:off x="1077120" y="565956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Estoque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7" name="Shape 16"/>
          <p:cNvSpPr/>
          <p:nvPr/>
        </p:nvSpPr>
        <p:spPr>
          <a:xfrm>
            <a:off x="5235840" y="5420160"/>
            <a:ext cx="4158360" cy="83016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8" name="Text 17"/>
          <p:cNvSpPr/>
          <p:nvPr/>
        </p:nvSpPr>
        <p:spPr>
          <a:xfrm>
            <a:off x="5475240" y="5659560"/>
            <a:ext cx="334224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Relatório de Vendas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9" name="Shape 18"/>
          <p:cNvSpPr/>
          <p:nvPr/>
        </p:nvSpPr>
        <p:spPr>
          <a:xfrm>
            <a:off x="9633960" y="5420160"/>
            <a:ext cx="4158360" cy="83016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00" name="Text 19"/>
          <p:cNvSpPr/>
          <p:nvPr/>
        </p:nvSpPr>
        <p:spPr>
          <a:xfrm>
            <a:off x="9873000" y="5659560"/>
            <a:ext cx="35233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Endereço de Entrega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1" name="Text 20"/>
          <p:cNvSpPr/>
          <p:nvPr/>
        </p:nvSpPr>
        <p:spPr>
          <a:xfrm>
            <a:off x="837720" y="6519960"/>
            <a:ext cx="129546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 primeira etapa envolve a identificação das entidades principais do sistema. Essas entidades representam os objetos e conceitos-chave do domínio do negócio. Exemplos: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 0"/>
          <p:cNvSpPr/>
          <p:nvPr/>
        </p:nvSpPr>
        <p:spPr>
          <a:xfrm>
            <a:off x="819360" y="644040"/>
            <a:ext cx="8877600" cy="68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00"/>
              </a:lnSpc>
              <a:tabLst>
                <a:tab pos="0" algn="l"/>
              </a:tabLst>
            </a:pPr>
            <a:r>
              <a:rPr lang="en-US" sz="43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2. Lista de Funcionalidades</a:t>
            </a:r>
            <a:endParaRPr lang="pt-BR" sz="43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3" name="Text 1"/>
          <p:cNvSpPr/>
          <p:nvPr/>
        </p:nvSpPr>
        <p:spPr>
          <a:xfrm>
            <a:off x="819360" y="1801080"/>
            <a:ext cx="12990960" cy="74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51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Nesta etapa, as funcionalidades do sistema são listadas e organizadas de acordo com o tipo de usuário. As funcionalidades são divididas em duas categorias principais: Clientes e Funcionários.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4" name="Shape 2"/>
          <p:cNvSpPr/>
          <p:nvPr/>
        </p:nvSpPr>
        <p:spPr>
          <a:xfrm>
            <a:off x="819360" y="3076920"/>
            <a:ext cx="409320" cy="409320"/>
          </a:xfrm>
          <a:prstGeom prst="roundRect">
            <a:avLst>
              <a:gd name="adj" fmla="val 8574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05" name="Text 3"/>
          <p:cNvSpPr/>
          <p:nvPr/>
        </p:nvSpPr>
        <p:spPr>
          <a:xfrm>
            <a:off x="1463400" y="3076920"/>
            <a:ext cx="275472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Para Clientes</a:t>
            </a:r>
            <a:endParaRPr lang="pt-BR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6" name="Text 4"/>
          <p:cNvSpPr/>
          <p:nvPr/>
        </p:nvSpPr>
        <p:spPr>
          <a:xfrm>
            <a:off x="1837800" y="356184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Cadastro de Usuários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7" name="Text 5"/>
          <p:cNvSpPr/>
          <p:nvPr/>
        </p:nvSpPr>
        <p:spPr>
          <a:xfrm>
            <a:off x="1837800" y="401832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Navegação e Pesquisa de Produtos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8" name="Text 6"/>
          <p:cNvSpPr/>
          <p:nvPr/>
        </p:nvSpPr>
        <p:spPr>
          <a:xfrm>
            <a:off x="1837800" y="447516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Adição de Produtos ao Carrinho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9" name="Text 7"/>
          <p:cNvSpPr/>
          <p:nvPr/>
        </p:nvSpPr>
        <p:spPr>
          <a:xfrm>
            <a:off x="1837800" y="493164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Gerenciamento do Carrinho de Compras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0" name="Text 8"/>
          <p:cNvSpPr/>
          <p:nvPr/>
        </p:nvSpPr>
        <p:spPr>
          <a:xfrm>
            <a:off x="1837800" y="538812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Processamento de Pedidos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1" name="Text 9"/>
          <p:cNvSpPr/>
          <p:nvPr/>
        </p:nvSpPr>
        <p:spPr>
          <a:xfrm>
            <a:off x="1837800" y="584496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Avaliações de Produtos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2" name="Text 10"/>
          <p:cNvSpPr/>
          <p:nvPr/>
        </p:nvSpPr>
        <p:spPr>
          <a:xfrm>
            <a:off x="1837800" y="630144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Sistema de Promoções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3" name="Text 11"/>
          <p:cNvSpPr/>
          <p:nvPr/>
        </p:nvSpPr>
        <p:spPr>
          <a:xfrm>
            <a:off x="1837800" y="675828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Histórico de Pedidos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4" name="Text 12"/>
          <p:cNvSpPr/>
          <p:nvPr/>
        </p:nvSpPr>
        <p:spPr>
          <a:xfrm>
            <a:off x="1837800" y="721476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Gerenciamento de Endereços de Entrega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5" name="Shape 13"/>
          <p:cNvSpPr/>
          <p:nvPr/>
        </p:nvSpPr>
        <p:spPr>
          <a:xfrm>
            <a:off x="7432200" y="3076920"/>
            <a:ext cx="409320" cy="409320"/>
          </a:xfrm>
          <a:prstGeom prst="roundRect">
            <a:avLst>
              <a:gd name="adj" fmla="val 8574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6" name="Text 14"/>
          <p:cNvSpPr/>
          <p:nvPr/>
        </p:nvSpPr>
        <p:spPr>
          <a:xfrm>
            <a:off x="8075880" y="3076920"/>
            <a:ext cx="2976840" cy="34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Para Funcionários</a:t>
            </a:r>
            <a:endParaRPr lang="pt-BR" sz="2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7" name="Text 15"/>
          <p:cNvSpPr/>
          <p:nvPr/>
        </p:nvSpPr>
        <p:spPr>
          <a:xfrm>
            <a:off x="8450640" y="356184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Controle de Estoque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8" name="Text 16"/>
          <p:cNvSpPr/>
          <p:nvPr/>
        </p:nvSpPr>
        <p:spPr>
          <a:xfrm>
            <a:off x="8450640" y="401832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Geração de Relatórios de Vendas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9" name="Text 17"/>
          <p:cNvSpPr/>
          <p:nvPr/>
        </p:nvSpPr>
        <p:spPr>
          <a:xfrm>
            <a:off x="8450640" y="447516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Monitoramento de Pedidos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0" name="Text 18"/>
          <p:cNvSpPr/>
          <p:nvPr/>
        </p:nvSpPr>
        <p:spPr>
          <a:xfrm>
            <a:off x="8450640" y="493164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Gestão de Promoções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1" name="Text 19"/>
          <p:cNvSpPr/>
          <p:nvPr/>
        </p:nvSpPr>
        <p:spPr>
          <a:xfrm>
            <a:off x="8450640" y="5388120"/>
            <a:ext cx="5360040" cy="37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951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Acesso a Dados de Clientes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 0"/>
          <p:cNvSpPr/>
          <p:nvPr/>
        </p:nvSpPr>
        <p:spPr>
          <a:xfrm>
            <a:off x="837720" y="2573280"/>
            <a:ext cx="669960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Membros da Equipe</a:t>
            </a:r>
            <a:endParaRPr lang="pt-B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Shape 1"/>
          <p:cNvSpPr/>
          <p:nvPr/>
        </p:nvSpPr>
        <p:spPr>
          <a:xfrm>
            <a:off x="837720" y="3755880"/>
            <a:ext cx="6357600" cy="83016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Text 2"/>
          <p:cNvSpPr/>
          <p:nvPr/>
        </p:nvSpPr>
        <p:spPr>
          <a:xfrm>
            <a:off x="1077120" y="399528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Bruno Alexander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Shape 3"/>
          <p:cNvSpPr/>
          <p:nvPr/>
        </p:nvSpPr>
        <p:spPr>
          <a:xfrm>
            <a:off x="7434720" y="3755880"/>
            <a:ext cx="6357600" cy="83016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4" name="Text 4"/>
          <p:cNvSpPr/>
          <p:nvPr/>
        </p:nvSpPr>
        <p:spPr>
          <a:xfrm>
            <a:off x="7674120" y="399528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Kaue Peres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Shape 5"/>
          <p:cNvSpPr/>
          <p:nvPr/>
        </p:nvSpPr>
        <p:spPr>
          <a:xfrm>
            <a:off x="837720" y="4825800"/>
            <a:ext cx="6357600" cy="83016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Text 6"/>
          <p:cNvSpPr/>
          <p:nvPr/>
        </p:nvSpPr>
        <p:spPr>
          <a:xfrm>
            <a:off x="1077120" y="50652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Luiz Antônio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Shape 7"/>
          <p:cNvSpPr/>
          <p:nvPr/>
        </p:nvSpPr>
        <p:spPr>
          <a:xfrm>
            <a:off x="7434720" y="4825800"/>
            <a:ext cx="6357600" cy="83016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Text 8"/>
          <p:cNvSpPr/>
          <p:nvPr/>
        </p:nvSpPr>
        <p:spPr>
          <a:xfrm>
            <a:off x="7674120" y="506520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Sara Beatriz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 0"/>
          <p:cNvSpPr/>
          <p:nvPr/>
        </p:nvSpPr>
        <p:spPr>
          <a:xfrm>
            <a:off x="800640" y="810720"/>
            <a:ext cx="1190556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250"/>
              </a:lnSpc>
              <a:tabLst>
                <a:tab pos="0" algn="l"/>
              </a:tabLst>
            </a:pPr>
            <a:r>
              <a:rPr lang="en-US" sz="42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3. Planejamento das Funcionalidades</a:t>
            </a:r>
            <a:endParaRPr lang="pt-BR" sz="4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3" name="Shape 1"/>
          <p:cNvSpPr/>
          <p:nvPr/>
        </p:nvSpPr>
        <p:spPr>
          <a:xfrm>
            <a:off x="800640" y="2284200"/>
            <a:ext cx="13028760" cy="30240"/>
          </a:xfrm>
          <a:prstGeom prst="roundRect">
            <a:avLst>
              <a:gd name="adj" fmla="val 112593"/>
            </a:avLst>
          </a:prstGeom>
          <a:solidFill>
            <a:srgbClr val="49606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3400" rIns="90000" bIns="-234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24" name="Shape 2"/>
          <p:cNvSpPr/>
          <p:nvPr/>
        </p:nvSpPr>
        <p:spPr>
          <a:xfrm>
            <a:off x="2880720" y="2284200"/>
            <a:ext cx="30240" cy="800280"/>
          </a:xfrm>
          <a:prstGeom prst="roundRect">
            <a:avLst>
              <a:gd name="adj" fmla="val 112593"/>
            </a:avLst>
          </a:prstGeom>
          <a:solidFill>
            <a:srgbClr val="49606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25" name="Shape 3"/>
          <p:cNvSpPr/>
          <p:nvPr/>
        </p:nvSpPr>
        <p:spPr>
          <a:xfrm>
            <a:off x="2638440" y="2026800"/>
            <a:ext cx="514440" cy="5144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26" name="Text 4"/>
          <p:cNvSpPr/>
          <p:nvPr/>
        </p:nvSpPr>
        <p:spPr>
          <a:xfrm>
            <a:off x="2819880" y="2122560"/>
            <a:ext cx="151920" cy="32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500"/>
              </a:lnSpc>
              <a:tabLst>
                <a:tab pos="0" algn="l"/>
              </a:tabLst>
            </a:pPr>
            <a:r>
              <a:rPr lang="en-US" sz="25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1</a:t>
            </a:r>
            <a:endParaRPr lang="pt-BR" sz="2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7" name="Text 5"/>
          <p:cNvSpPr/>
          <p:nvPr/>
        </p:nvSpPr>
        <p:spPr>
          <a:xfrm>
            <a:off x="1029240" y="3313800"/>
            <a:ext cx="373284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599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Fase 1: Cadastro e Produtos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8" name="Text 6"/>
          <p:cNvSpPr/>
          <p:nvPr/>
        </p:nvSpPr>
        <p:spPr>
          <a:xfrm>
            <a:off x="1029240" y="4123800"/>
            <a:ext cx="3732840" cy="329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849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Nesta fase, o foco é no cadastro de usuários e na funcionalidade de produtos. Isso inclui o desenvolvimento de telas e lógica para o registro de clientes e funcionários, a funcionalidade de busca e filtragem de produtos, a adição de produtos ao carrinho e o controle de estoque para funcionários.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9" name="Shape 7"/>
          <p:cNvSpPr/>
          <p:nvPr/>
        </p:nvSpPr>
        <p:spPr>
          <a:xfrm>
            <a:off x="7299720" y="2284200"/>
            <a:ext cx="30240" cy="800280"/>
          </a:xfrm>
          <a:prstGeom prst="roundRect">
            <a:avLst>
              <a:gd name="adj" fmla="val 112593"/>
            </a:avLst>
          </a:prstGeom>
          <a:solidFill>
            <a:srgbClr val="49606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30" name="Shape 8"/>
          <p:cNvSpPr/>
          <p:nvPr/>
        </p:nvSpPr>
        <p:spPr>
          <a:xfrm>
            <a:off x="7057800" y="2026800"/>
            <a:ext cx="514440" cy="5144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31" name="Text 9"/>
          <p:cNvSpPr/>
          <p:nvPr/>
        </p:nvSpPr>
        <p:spPr>
          <a:xfrm>
            <a:off x="7187760" y="2122560"/>
            <a:ext cx="254520" cy="32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500"/>
              </a:lnSpc>
              <a:tabLst>
                <a:tab pos="0" algn="l"/>
              </a:tabLst>
            </a:pPr>
            <a:r>
              <a:rPr lang="en-US" sz="25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2</a:t>
            </a:r>
            <a:endParaRPr lang="pt-BR" sz="2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2" name="Text 10"/>
          <p:cNvSpPr/>
          <p:nvPr/>
        </p:nvSpPr>
        <p:spPr>
          <a:xfrm>
            <a:off x="5448600" y="3313800"/>
            <a:ext cx="373284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599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Fase 2: Pedidos e Relatórios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3" name="Text 11"/>
          <p:cNvSpPr/>
          <p:nvPr/>
        </p:nvSpPr>
        <p:spPr>
          <a:xfrm>
            <a:off x="5448600" y="4123800"/>
            <a:ext cx="3732840" cy="292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849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 segunda fase concentra-se em funcionalidades relacionadas a pedidos e relatórios. Isso envolve a interface e lógica para visualização do carrinho de compras, processamento de pedidos, incluindo checkout e opções de pagamento, e a geração de relatórios de vendas.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4" name="Shape 12"/>
          <p:cNvSpPr/>
          <p:nvPr/>
        </p:nvSpPr>
        <p:spPr>
          <a:xfrm>
            <a:off x="11719080" y="2284200"/>
            <a:ext cx="30240" cy="800280"/>
          </a:xfrm>
          <a:prstGeom prst="roundRect">
            <a:avLst>
              <a:gd name="adj" fmla="val 112593"/>
            </a:avLst>
          </a:prstGeom>
          <a:solidFill>
            <a:srgbClr val="49606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35" name="Shape 13"/>
          <p:cNvSpPr/>
          <p:nvPr/>
        </p:nvSpPr>
        <p:spPr>
          <a:xfrm>
            <a:off x="11477160" y="2026800"/>
            <a:ext cx="514440" cy="5144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36" name="Text 14"/>
          <p:cNvSpPr/>
          <p:nvPr/>
        </p:nvSpPr>
        <p:spPr>
          <a:xfrm>
            <a:off x="11604600" y="2122560"/>
            <a:ext cx="259200" cy="32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500"/>
              </a:lnSpc>
              <a:tabLst>
                <a:tab pos="0" algn="l"/>
              </a:tabLst>
            </a:pPr>
            <a:r>
              <a:rPr lang="en-US" sz="25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3</a:t>
            </a:r>
            <a:endParaRPr lang="pt-BR" sz="2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7" name="Text 15"/>
          <p:cNvSpPr/>
          <p:nvPr/>
        </p:nvSpPr>
        <p:spPr>
          <a:xfrm>
            <a:off x="9867960" y="3313800"/>
            <a:ext cx="3732840" cy="67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599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Fase 3: Avaliações e Promoções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8" name="Text 16"/>
          <p:cNvSpPr/>
          <p:nvPr/>
        </p:nvSpPr>
        <p:spPr>
          <a:xfrm>
            <a:off x="9867960" y="4123800"/>
            <a:ext cx="3732840" cy="329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849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 última fase aborda avaliações, promoções e monitoramento de pedidos. Isso inclui a implementação de um sistema de avaliações e comentários, a criação de funcionalidades para aplicar e gerenciar promoções e a interface para funcionários acompanharem o status dos pedidos.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 0"/>
          <p:cNvSpPr/>
          <p:nvPr/>
        </p:nvSpPr>
        <p:spPr>
          <a:xfrm>
            <a:off x="623160" y="490320"/>
            <a:ext cx="9756720" cy="52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099"/>
              </a:lnSpc>
              <a:tabLst>
                <a:tab pos="0" algn="l"/>
              </a:tabLst>
            </a:pPr>
            <a:r>
              <a:rPr lang="en-US" sz="325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4. Implementação das Funcionalidades</a:t>
            </a:r>
            <a:endParaRPr lang="pt-BR" sz="32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40" name="Image 0" descr="preencoded.png"/>
          <p:cNvPicPr/>
          <p:nvPr/>
        </p:nvPicPr>
        <p:blipFill>
          <a:blip r:embed="rId3"/>
          <a:stretch/>
        </p:blipFill>
        <p:spPr>
          <a:xfrm>
            <a:off x="623160" y="1370160"/>
            <a:ext cx="889920" cy="1424160"/>
          </a:xfrm>
          <a:prstGeom prst="rect">
            <a:avLst/>
          </a:prstGeom>
          <a:ln w="0">
            <a:noFill/>
          </a:ln>
        </p:spPr>
      </p:pic>
      <p:sp>
        <p:nvSpPr>
          <p:cNvPr id="441" name="Text 1"/>
          <p:cNvSpPr/>
          <p:nvPr/>
        </p:nvSpPr>
        <p:spPr>
          <a:xfrm>
            <a:off x="1780560" y="1548000"/>
            <a:ext cx="216072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Desenvolvimento</a:t>
            </a:r>
            <a:endParaRPr lang="pt-BR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2" name="Text 2"/>
          <p:cNvSpPr/>
          <p:nvPr/>
        </p:nvSpPr>
        <p:spPr>
          <a:xfrm>
            <a:off x="1780560" y="1916640"/>
            <a:ext cx="12226320" cy="28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4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Programação das funcionalidades conforme as especificações definidas nas fases de planejamento.</a:t>
            </a:r>
            <a:endParaRPr lang="pt-BR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43" name="Image 1" descr="preencoded.png"/>
          <p:cNvPicPr/>
          <p:nvPr/>
        </p:nvPicPr>
        <p:blipFill>
          <a:blip r:embed="rId4"/>
          <a:stretch/>
        </p:blipFill>
        <p:spPr>
          <a:xfrm>
            <a:off x="623160" y="2794680"/>
            <a:ext cx="889920" cy="2095200"/>
          </a:xfrm>
          <a:prstGeom prst="rect">
            <a:avLst/>
          </a:prstGeom>
          <a:ln w="0">
            <a:noFill/>
          </a:ln>
        </p:spPr>
      </p:pic>
      <p:sp>
        <p:nvSpPr>
          <p:cNvPr id="444" name="Text 3"/>
          <p:cNvSpPr/>
          <p:nvPr/>
        </p:nvSpPr>
        <p:spPr>
          <a:xfrm>
            <a:off x="1780560" y="2972520"/>
            <a:ext cx="209448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Testes</a:t>
            </a:r>
            <a:endParaRPr lang="pt-BR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5" name="Text 4"/>
          <p:cNvSpPr/>
          <p:nvPr/>
        </p:nvSpPr>
        <p:spPr>
          <a:xfrm>
            <a:off x="1780560" y="3341160"/>
            <a:ext cx="12226320" cy="28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4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Cada funcionalidade é testada rigorosamente antes da implementação. Isso inclui:</a:t>
            </a:r>
            <a:endParaRPr lang="pt-BR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6" name="Text 5"/>
          <p:cNvSpPr/>
          <p:nvPr/>
        </p:nvSpPr>
        <p:spPr>
          <a:xfrm>
            <a:off x="2065320" y="3732840"/>
            <a:ext cx="11941560" cy="28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200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4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Testes Unitários: Verificação de que cada unidade do código funciona conforme o esperado.</a:t>
            </a:r>
            <a:endParaRPr lang="pt-BR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7" name="Text 6"/>
          <p:cNvSpPr/>
          <p:nvPr/>
        </p:nvSpPr>
        <p:spPr>
          <a:xfrm>
            <a:off x="2065320" y="4080240"/>
            <a:ext cx="11941560" cy="28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200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4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Testes de Integração: Garantia de que as diferentes partes do sistema interagem corretamente.</a:t>
            </a:r>
            <a:endParaRPr lang="pt-BR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8" name="Text 7"/>
          <p:cNvSpPr/>
          <p:nvPr/>
        </p:nvSpPr>
        <p:spPr>
          <a:xfrm>
            <a:off x="2065320" y="4427280"/>
            <a:ext cx="11941560" cy="28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200"/>
              </a:lnSpc>
              <a:buClr>
                <a:srgbClr val="CAD6DE"/>
              </a:buClr>
              <a:buFont typeface="Symbol" charset="2"/>
              <a:buChar char=""/>
            </a:pPr>
            <a:r>
              <a:rPr lang="en-US" sz="14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Testes de Aceitação: Verificação de que a funcionalidade atende aos requisitos do usuário.</a:t>
            </a:r>
            <a:endParaRPr lang="pt-BR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49" name="Image 2" descr="preencoded.png"/>
          <p:cNvPicPr/>
          <p:nvPr/>
        </p:nvPicPr>
        <p:blipFill>
          <a:blip r:embed="rId5"/>
          <a:stretch/>
        </p:blipFill>
        <p:spPr>
          <a:xfrm>
            <a:off x="623160" y="4890240"/>
            <a:ext cx="889920" cy="1424160"/>
          </a:xfrm>
          <a:prstGeom prst="rect">
            <a:avLst/>
          </a:prstGeom>
          <a:ln w="0">
            <a:noFill/>
          </a:ln>
        </p:spPr>
      </p:pic>
      <p:sp>
        <p:nvSpPr>
          <p:cNvPr id="450" name="Text 8"/>
          <p:cNvSpPr/>
          <p:nvPr/>
        </p:nvSpPr>
        <p:spPr>
          <a:xfrm>
            <a:off x="1780560" y="5068080"/>
            <a:ext cx="209448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Documentação</a:t>
            </a:r>
            <a:endParaRPr lang="pt-BR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1" name="Text 9"/>
          <p:cNvSpPr/>
          <p:nvPr/>
        </p:nvSpPr>
        <p:spPr>
          <a:xfrm>
            <a:off x="1780560" y="5437080"/>
            <a:ext cx="12226320" cy="28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4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Cada funcionalidade implementada é documentada, facilitando a manutenção futura e o onboarding de novos desenvolvedores.</a:t>
            </a:r>
            <a:endParaRPr lang="pt-BR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52" name="Image 3" descr="preencoded.png"/>
          <p:cNvPicPr/>
          <p:nvPr/>
        </p:nvPicPr>
        <p:blipFill>
          <a:blip r:embed="rId6"/>
          <a:stretch/>
        </p:blipFill>
        <p:spPr>
          <a:xfrm>
            <a:off x="623160" y="6314760"/>
            <a:ext cx="889920" cy="1424160"/>
          </a:xfrm>
          <a:prstGeom prst="rect">
            <a:avLst/>
          </a:prstGeom>
          <a:ln w="0">
            <a:noFill/>
          </a:ln>
        </p:spPr>
      </p:pic>
      <p:sp>
        <p:nvSpPr>
          <p:cNvPr id="453" name="Text 10"/>
          <p:cNvSpPr/>
          <p:nvPr/>
        </p:nvSpPr>
        <p:spPr>
          <a:xfrm>
            <a:off x="1780560" y="6492600"/>
            <a:ext cx="2437200" cy="26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Feedback e Ajustes</a:t>
            </a:r>
            <a:endParaRPr lang="pt-BR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4" name="Text 11"/>
          <p:cNvSpPr/>
          <p:nvPr/>
        </p:nvSpPr>
        <p:spPr>
          <a:xfrm>
            <a:off x="1780560" y="6861600"/>
            <a:ext cx="12226320" cy="28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4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Após a implementação de cada fase, a equipe coleta feedback dos usuários (clientes e funcionários) e realiza ajustes com base nas necessidades identificadas.</a:t>
            </a:r>
            <a:endParaRPr lang="pt-BR" sz="1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30040" cy="2991960"/>
          </a:xfrm>
          <a:prstGeom prst="rect">
            <a:avLst/>
          </a:prstGeom>
          <a:ln w="0">
            <a:noFill/>
          </a:ln>
        </p:spPr>
      </p:pic>
      <p:sp>
        <p:nvSpPr>
          <p:cNvPr id="456" name="Text 0"/>
          <p:cNvSpPr/>
          <p:nvPr/>
        </p:nvSpPr>
        <p:spPr>
          <a:xfrm>
            <a:off x="837720" y="4122000"/>
            <a:ext cx="1150164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Conclusão e Considerações Finais</a:t>
            </a:r>
            <a:endParaRPr lang="pt-B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7" name="Text 1"/>
          <p:cNvSpPr/>
          <p:nvPr/>
        </p:nvSpPr>
        <p:spPr>
          <a:xfrm>
            <a:off x="837720" y="5184720"/>
            <a:ext cx="1295460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Feature Driven Development (FDD) oferece uma abordagem pragmática e estruturada para o desenvolvimento de software, priorizando a entrega de funcionalidades de alto valor para o cliente. Embora tenha suas vantagens e desvantagens, o FDD pode ser uma solução eficiente para diversos projetos de software, especialmente aqueles que exigem entregas rápidas e iterativas de funcionalidades complexas. É importante avaliar as necessidades do projeto e a cultura da equipe antes de escolher o FDD como metodologia de desenvolvimento.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 0"/>
          <p:cNvSpPr/>
          <p:nvPr/>
        </p:nvSpPr>
        <p:spPr>
          <a:xfrm>
            <a:off x="666360" y="829440"/>
            <a:ext cx="4479480" cy="55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35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Sumário</a:t>
            </a:r>
            <a:endParaRPr lang="pt-BR" sz="3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Shape 1"/>
          <p:cNvSpPr/>
          <p:nvPr/>
        </p:nvSpPr>
        <p:spPr>
          <a:xfrm>
            <a:off x="666360" y="1984320"/>
            <a:ext cx="428040" cy="4280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 2"/>
          <p:cNvSpPr/>
          <p:nvPr/>
        </p:nvSpPr>
        <p:spPr>
          <a:xfrm>
            <a:off x="816840" y="2063880"/>
            <a:ext cx="126360" cy="26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100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1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Text 3"/>
          <p:cNvSpPr/>
          <p:nvPr/>
        </p:nvSpPr>
        <p:spPr>
          <a:xfrm>
            <a:off x="1284840" y="1984320"/>
            <a:ext cx="223956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História do FDD</a:t>
            </a:r>
            <a:endParaRPr lang="pt-BR" sz="175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Text 4"/>
          <p:cNvSpPr/>
          <p:nvPr/>
        </p:nvSpPr>
        <p:spPr>
          <a:xfrm>
            <a:off x="1284840" y="2378520"/>
            <a:ext cx="593496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Explore as origens e a evolução da metodologia.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Shape 5"/>
          <p:cNvSpPr/>
          <p:nvPr/>
        </p:nvSpPr>
        <p:spPr>
          <a:xfrm>
            <a:off x="7410600" y="1984320"/>
            <a:ext cx="428040" cy="4280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5" name="Text 6"/>
          <p:cNvSpPr/>
          <p:nvPr/>
        </p:nvSpPr>
        <p:spPr>
          <a:xfrm>
            <a:off x="7518600" y="2063880"/>
            <a:ext cx="211680" cy="26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100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2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Text 7"/>
          <p:cNvSpPr/>
          <p:nvPr/>
        </p:nvSpPr>
        <p:spPr>
          <a:xfrm>
            <a:off x="8029080" y="1984320"/>
            <a:ext cx="298224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Características chave</a:t>
            </a:r>
            <a:endParaRPr lang="pt-BR" sz="175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Text 8"/>
          <p:cNvSpPr/>
          <p:nvPr/>
        </p:nvSpPr>
        <p:spPr>
          <a:xfrm>
            <a:off x="8029080" y="2378520"/>
            <a:ext cx="5934960" cy="60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Entenda os princípios centrais do Desenvolvimento Orientado a Funcionalidades.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Shape 9"/>
          <p:cNvSpPr/>
          <p:nvPr/>
        </p:nvSpPr>
        <p:spPr>
          <a:xfrm>
            <a:off x="666360" y="3211446"/>
            <a:ext cx="428040" cy="4280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9" name="Text 10"/>
          <p:cNvSpPr/>
          <p:nvPr/>
        </p:nvSpPr>
        <p:spPr>
          <a:xfrm>
            <a:off x="772200" y="3291006"/>
            <a:ext cx="215640" cy="26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100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3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Text 11"/>
          <p:cNvSpPr/>
          <p:nvPr/>
        </p:nvSpPr>
        <p:spPr>
          <a:xfrm>
            <a:off x="1284840" y="3211446"/>
            <a:ext cx="269208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Etapas do Processo</a:t>
            </a:r>
            <a:endParaRPr lang="pt-BR" sz="175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Text 12"/>
          <p:cNvSpPr/>
          <p:nvPr/>
        </p:nvSpPr>
        <p:spPr>
          <a:xfrm>
            <a:off x="1284840" y="3605646"/>
            <a:ext cx="593496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Descubra as fases sequenciais do processo FDD.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Shape 13"/>
          <p:cNvSpPr/>
          <p:nvPr/>
        </p:nvSpPr>
        <p:spPr>
          <a:xfrm>
            <a:off x="7410600" y="3211446"/>
            <a:ext cx="428040" cy="4280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Text 14"/>
          <p:cNvSpPr/>
          <p:nvPr/>
        </p:nvSpPr>
        <p:spPr>
          <a:xfrm>
            <a:off x="7516800" y="3291006"/>
            <a:ext cx="215640" cy="26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100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4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Text 15"/>
          <p:cNvSpPr/>
          <p:nvPr/>
        </p:nvSpPr>
        <p:spPr>
          <a:xfrm>
            <a:off x="8029080" y="3211446"/>
            <a:ext cx="370620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Papéis e Responsabilidades</a:t>
            </a:r>
            <a:endParaRPr lang="pt-BR" sz="175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Text 16"/>
          <p:cNvSpPr/>
          <p:nvPr/>
        </p:nvSpPr>
        <p:spPr>
          <a:xfrm>
            <a:off x="8029080" y="3605646"/>
            <a:ext cx="593496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Conheça os papéis dentro de uma equipe FDD.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Shape 17"/>
          <p:cNvSpPr/>
          <p:nvPr/>
        </p:nvSpPr>
        <p:spPr>
          <a:xfrm>
            <a:off x="666360" y="4254329"/>
            <a:ext cx="428040" cy="4280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Text 18"/>
          <p:cNvSpPr/>
          <p:nvPr/>
        </p:nvSpPr>
        <p:spPr>
          <a:xfrm>
            <a:off x="776160" y="4334249"/>
            <a:ext cx="208080" cy="26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100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5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Text 19"/>
          <p:cNvSpPr/>
          <p:nvPr/>
        </p:nvSpPr>
        <p:spPr>
          <a:xfrm>
            <a:off x="1284840" y="4254329"/>
            <a:ext cx="223956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Vantagens</a:t>
            </a:r>
            <a:endParaRPr lang="pt-BR" sz="175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Text 20"/>
          <p:cNvSpPr/>
          <p:nvPr/>
        </p:nvSpPr>
        <p:spPr>
          <a:xfrm>
            <a:off x="1284840" y="4648529"/>
            <a:ext cx="593496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 err="1">
                <a:solidFill>
                  <a:srgbClr val="CAD6DE"/>
                </a:solidFill>
                <a:uFillTx/>
                <a:latin typeface="Cabin"/>
                <a:ea typeface="Cabin"/>
              </a:rPr>
              <a:t>Benefícios</a:t>
            </a:r>
            <a:r>
              <a:rPr lang="en-US" sz="180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do FDD, </a:t>
            </a:r>
            <a:r>
              <a:rPr lang="en-US" sz="1800" b="0" u="none" strike="noStrike" err="1">
                <a:solidFill>
                  <a:srgbClr val="CAD6DE"/>
                </a:solidFill>
                <a:uFillTx/>
                <a:latin typeface="Cabin"/>
                <a:ea typeface="Cabin"/>
              </a:rPr>
              <a:t>como</a:t>
            </a:r>
            <a:r>
              <a:rPr lang="en-US" sz="180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00" b="0" u="none" strike="noStrike" err="1">
                <a:solidFill>
                  <a:srgbClr val="CAD6DE"/>
                </a:solidFill>
                <a:uFillTx/>
                <a:latin typeface="Cabin"/>
                <a:ea typeface="Cabin"/>
              </a:rPr>
              <a:t>foco</a:t>
            </a:r>
            <a:r>
              <a:rPr lang="en-US" sz="180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00" b="0" u="none" strike="noStrike" err="1">
                <a:solidFill>
                  <a:srgbClr val="CAD6DE"/>
                </a:solidFill>
                <a:uFillTx/>
                <a:latin typeface="Cabin"/>
                <a:ea typeface="Cabin"/>
              </a:rPr>
              <a:t>na</a:t>
            </a:r>
            <a:r>
              <a:rPr lang="en-US" sz="180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800" b="0" u="none" strike="noStrike" err="1">
                <a:solidFill>
                  <a:srgbClr val="CAD6DE"/>
                </a:solidFill>
                <a:uFillTx/>
                <a:latin typeface="Cabin"/>
                <a:ea typeface="Cabin"/>
              </a:rPr>
              <a:t>entrega</a:t>
            </a:r>
            <a:r>
              <a:rPr lang="en-US" sz="180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software </a:t>
            </a:r>
            <a:endParaRPr lang="pt-BR" dirty="0">
              <a:solidFill>
                <a:srgbClr val="000000"/>
              </a:solidFill>
              <a:latin typeface="Arial"/>
              <a:ea typeface="Cabin"/>
              <a:cs typeface="Arial"/>
            </a:endParaRPr>
          </a:p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funcional</a:t>
            </a:r>
            <a:r>
              <a:rPr lang="en-US" sz="180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.</a:t>
            </a:r>
            <a:endParaRPr lang="pt-BR" sz="1800" b="0" u="none" strike="noStrike" dirty="0">
              <a:solidFill>
                <a:srgbClr val="000000"/>
              </a:solidFill>
              <a:uFillTx/>
              <a:latin typeface="Arial"/>
              <a:cs typeface="Arial"/>
            </a:endParaRPr>
          </a:p>
        </p:txBody>
      </p:sp>
      <p:sp>
        <p:nvSpPr>
          <p:cNvPr id="150" name="Shape 21"/>
          <p:cNvSpPr/>
          <p:nvPr/>
        </p:nvSpPr>
        <p:spPr>
          <a:xfrm>
            <a:off x="7410600" y="4254329"/>
            <a:ext cx="428040" cy="4280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 22"/>
          <p:cNvSpPr/>
          <p:nvPr/>
        </p:nvSpPr>
        <p:spPr>
          <a:xfrm>
            <a:off x="7513560" y="4334249"/>
            <a:ext cx="221400" cy="26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100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6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Text 23"/>
          <p:cNvSpPr/>
          <p:nvPr/>
        </p:nvSpPr>
        <p:spPr>
          <a:xfrm>
            <a:off x="8029080" y="4254329"/>
            <a:ext cx="223956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Desvantagens</a:t>
            </a:r>
            <a:endParaRPr lang="pt-BR" sz="175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Text 24"/>
          <p:cNvSpPr/>
          <p:nvPr/>
        </p:nvSpPr>
        <p:spPr>
          <a:xfrm>
            <a:off x="8029080" y="4648529"/>
            <a:ext cx="593496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Possíveis desvantagens do FDD, como superênfase na 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documentação.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Shape 25"/>
          <p:cNvSpPr/>
          <p:nvPr/>
        </p:nvSpPr>
        <p:spPr>
          <a:xfrm>
            <a:off x="666360" y="5478044"/>
            <a:ext cx="428040" cy="4280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Text 26"/>
          <p:cNvSpPr/>
          <p:nvPr/>
        </p:nvSpPr>
        <p:spPr>
          <a:xfrm>
            <a:off x="785880" y="5557604"/>
            <a:ext cx="189000" cy="26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100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7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Text 27"/>
          <p:cNvSpPr/>
          <p:nvPr/>
        </p:nvSpPr>
        <p:spPr>
          <a:xfrm>
            <a:off x="1284840" y="5478044"/>
            <a:ext cx="434196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Comparação com Metodologias</a:t>
            </a:r>
            <a:endParaRPr lang="pt-BR" sz="175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Text 28"/>
          <p:cNvSpPr/>
          <p:nvPr/>
        </p:nvSpPr>
        <p:spPr>
          <a:xfrm>
            <a:off x="1284840" y="5871884"/>
            <a:ext cx="593496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Analise as diferenças entre FDD e outras metodologias ágeis.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Shape 29"/>
          <p:cNvSpPr/>
          <p:nvPr/>
        </p:nvSpPr>
        <p:spPr>
          <a:xfrm>
            <a:off x="7410600" y="5478044"/>
            <a:ext cx="428040" cy="4280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9" name="Text 30"/>
          <p:cNvSpPr/>
          <p:nvPr/>
        </p:nvSpPr>
        <p:spPr>
          <a:xfrm>
            <a:off x="7509600" y="5557604"/>
            <a:ext cx="229320" cy="26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100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8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Text 31"/>
          <p:cNvSpPr/>
          <p:nvPr/>
        </p:nvSpPr>
        <p:spPr>
          <a:xfrm>
            <a:off x="8029080" y="5478044"/>
            <a:ext cx="223956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Casos de Uso</a:t>
            </a:r>
            <a:endParaRPr lang="pt-BR" sz="175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Text 32"/>
          <p:cNvSpPr/>
          <p:nvPr/>
        </p:nvSpPr>
        <p:spPr>
          <a:xfrm>
            <a:off x="8029080" y="5871884"/>
            <a:ext cx="593496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Explore exemplos reais de implementações bem-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sucedidas.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Shape 33"/>
          <p:cNvSpPr/>
          <p:nvPr/>
        </p:nvSpPr>
        <p:spPr>
          <a:xfrm>
            <a:off x="666360" y="6701400"/>
            <a:ext cx="428040" cy="4280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3" name="Text 34"/>
          <p:cNvSpPr/>
          <p:nvPr/>
        </p:nvSpPr>
        <p:spPr>
          <a:xfrm>
            <a:off x="769680" y="6780960"/>
            <a:ext cx="221400" cy="26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100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9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Text 35"/>
          <p:cNvSpPr/>
          <p:nvPr/>
        </p:nvSpPr>
        <p:spPr>
          <a:xfrm>
            <a:off x="1284840" y="6701400"/>
            <a:ext cx="257436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Exemplo na Prática</a:t>
            </a:r>
            <a:endParaRPr lang="pt-BR" sz="175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Text 36"/>
          <p:cNvSpPr/>
          <p:nvPr/>
        </p:nvSpPr>
        <p:spPr>
          <a:xfrm>
            <a:off x="1284840" y="7095240"/>
            <a:ext cx="573516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Um resumo dos principais pontos e considerações para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aplicar o FDD.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Shape 37"/>
          <p:cNvSpPr/>
          <p:nvPr/>
        </p:nvSpPr>
        <p:spPr>
          <a:xfrm>
            <a:off x="7410600" y="6701400"/>
            <a:ext cx="428040" cy="4280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Text 38"/>
          <p:cNvSpPr/>
          <p:nvPr/>
        </p:nvSpPr>
        <p:spPr>
          <a:xfrm>
            <a:off x="7441200" y="6780960"/>
            <a:ext cx="366120" cy="26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100"/>
              </a:lnSpc>
              <a:tabLst>
                <a:tab pos="0" algn="l"/>
              </a:tabLst>
            </a:pPr>
            <a:r>
              <a:rPr lang="en-US" sz="21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10</a:t>
            </a:r>
            <a:endParaRPr lang="pt-BR" sz="21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Text 39"/>
          <p:cNvSpPr/>
          <p:nvPr/>
        </p:nvSpPr>
        <p:spPr>
          <a:xfrm>
            <a:off x="8029080" y="6701400"/>
            <a:ext cx="2239560" cy="27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17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Conclusão</a:t>
            </a:r>
            <a:endParaRPr lang="pt-BR" sz="1750" b="1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Text 40"/>
          <p:cNvSpPr/>
          <p:nvPr/>
        </p:nvSpPr>
        <p:spPr>
          <a:xfrm>
            <a:off x="8029080" y="7095240"/>
            <a:ext cx="593496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Um resumo dos principais pontos e considerações para 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0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aplicar o FDD.</a:t>
            </a:r>
            <a:endParaRPr lang="pt-BR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0"/>
          <p:cNvSpPr/>
          <p:nvPr/>
        </p:nvSpPr>
        <p:spPr>
          <a:xfrm>
            <a:off x="700200" y="797760"/>
            <a:ext cx="4706640" cy="58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601"/>
              </a:lnSpc>
              <a:tabLst>
                <a:tab pos="0" algn="l"/>
              </a:tabLst>
            </a:pPr>
            <a:r>
              <a:rPr lang="en-US" sz="3700" b="0" u="none" strike="noStrike" dirty="0" err="1">
                <a:solidFill>
                  <a:srgbClr val="FFFFFF"/>
                </a:solidFill>
                <a:uFillTx/>
                <a:latin typeface="Unbounded"/>
                <a:ea typeface="Unbounded"/>
              </a:rPr>
              <a:t>História</a:t>
            </a:r>
            <a:r>
              <a:rPr lang="en-US" sz="3700" b="0" u="none" strike="noStrike" dirty="0">
                <a:solidFill>
                  <a:srgbClr val="FFFFFF"/>
                </a:solidFill>
                <a:uFillTx/>
                <a:latin typeface="Unbounded"/>
                <a:ea typeface="Unbounded"/>
              </a:rPr>
              <a:t> do FDD</a:t>
            </a:r>
            <a:endParaRPr lang="pt-BR" sz="37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Text 1"/>
          <p:cNvSpPr/>
          <p:nvPr/>
        </p:nvSpPr>
        <p:spPr>
          <a:xfrm>
            <a:off x="700200" y="1785960"/>
            <a:ext cx="13230000" cy="191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O Feature Driven Development (FDD)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foi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concebido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por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Jeff De Luca e Peter Coad no final dos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anos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1990,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durante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um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projeto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desenvolvimento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software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na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empresa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sng" strike="noStrike" dirty="0">
                <a:solidFill>
                  <a:srgbClr val="0A988B"/>
                </a:solidFill>
                <a:uFillTx/>
                <a:latin typeface="Cabin"/>
                <a:ea typeface="Cabin"/>
                <a:hlinkClick r:id="rId3"/>
              </a:rPr>
              <a:t>Cincinnati Financial Corporation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. A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metodologia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FDD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surgiu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da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necessidade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um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processo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desenvolvimento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mais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organizado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e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eficaz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,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particularmente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em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projetos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grande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porte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e com equipes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numerosas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. A equipe do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projeto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enfrentou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dificuldades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em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gerenciar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a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complexidade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e a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entrega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funcionalidades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em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tempo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hábil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. Como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resposta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a esses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desafios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, Peter Coad e Jeff De Luca,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em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colaboração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com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seus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colegas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,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desenvolveram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um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método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iterativo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que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permitisse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a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entrega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rápida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e incremental de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funcionalidades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priorizadas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.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Desde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então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, o FDD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tem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se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popularizado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como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uma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metodologia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ágil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desenvolvimento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software,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conhecido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por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seu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foco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na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entrega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de valor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ao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cliente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.</a:t>
            </a:r>
            <a:endParaRPr lang="pt-BR" sz="15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Shape 2"/>
          <p:cNvSpPr/>
          <p:nvPr/>
        </p:nvSpPr>
        <p:spPr>
          <a:xfrm>
            <a:off x="7303680" y="3931200"/>
            <a:ext cx="22680" cy="3500280"/>
          </a:xfrm>
          <a:prstGeom prst="roundRect">
            <a:avLst>
              <a:gd name="adj" fmla="val 131262"/>
            </a:avLst>
          </a:prstGeom>
          <a:solidFill>
            <a:srgbClr val="49606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3" name="Shape 3"/>
          <p:cNvSpPr/>
          <p:nvPr/>
        </p:nvSpPr>
        <p:spPr>
          <a:xfrm>
            <a:off x="6413040" y="4369680"/>
            <a:ext cx="699840" cy="22680"/>
          </a:xfrm>
          <a:prstGeom prst="roundRect">
            <a:avLst>
              <a:gd name="adj" fmla="val 131262"/>
            </a:avLst>
          </a:prstGeom>
          <a:solidFill>
            <a:srgbClr val="49606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Shape 4"/>
          <p:cNvSpPr/>
          <p:nvPr/>
        </p:nvSpPr>
        <p:spPr>
          <a:xfrm>
            <a:off x="7090200" y="4156200"/>
            <a:ext cx="449640" cy="44964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5" name="Text 5"/>
          <p:cNvSpPr/>
          <p:nvPr/>
        </p:nvSpPr>
        <p:spPr>
          <a:xfrm>
            <a:off x="7248600" y="4240080"/>
            <a:ext cx="132480" cy="28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200"/>
              </a:lnSpc>
              <a:tabLst>
                <a:tab pos="0" algn="l"/>
              </a:tabLst>
            </a:pPr>
            <a:r>
              <a:rPr lang="en-US" sz="220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1</a:t>
            </a:r>
            <a:endParaRPr lang="pt-BR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Text 6"/>
          <p:cNvSpPr/>
          <p:nvPr/>
        </p:nvSpPr>
        <p:spPr>
          <a:xfrm>
            <a:off x="3861720" y="4131360"/>
            <a:ext cx="2352960" cy="29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>
              <a:lnSpc>
                <a:spcPts val="2299"/>
              </a:lnSpc>
              <a:tabLst>
                <a:tab pos="0" algn="l"/>
              </a:tabLst>
            </a:pPr>
            <a:r>
              <a:rPr lang="en-US" sz="185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1997</a:t>
            </a:r>
            <a:endParaRPr lang="pt-BR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Text 7"/>
          <p:cNvSpPr/>
          <p:nvPr/>
        </p:nvSpPr>
        <p:spPr>
          <a:xfrm>
            <a:off x="700200" y="4545360"/>
            <a:ext cx="55144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Jeff De Luca e Peter Coad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desenvolveram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o FDD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em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um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projeto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na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sng" strike="noStrike" dirty="0">
                <a:solidFill>
                  <a:srgbClr val="0A988B"/>
                </a:solidFill>
                <a:uFillTx/>
                <a:latin typeface="Cabin"/>
                <a:ea typeface="Cabin"/>
                <a:hlinkClick r:id="rId3"/>
              </a:rPr>
              <a:t>Cincinnati Financial Corporation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.</a:t>
            </a:r>
            <a:endParaRPr lang="pt-BR" sz="15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Shape 8"/>
          <p:cNvSpPr/>
          <p:nvPr/>
        </p:nvSpPr>
        <p:spPr>
          <a:xfrm>
            <a:off x="7517520" y="5370120"/>
            <a:ext cx="699840" cy="22680"/>
          </a:xfrm>
          <a:prstGeom prst="roundRect">
            <a:avLst>
              <a:gd name="adj" fmla="val 131262"/>
            </a:avLst>
          </a:prstGeom>
          <a:solidFill>
            <a:srgbClr val="49606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9" name="Shape 9"/>
          <p:cNvSpPr/>
          <p:nvPr/>
        </p:nvSpPr>
        <p:spPr>
          <a:xfrm>
            <a:off x="7090200" y="5156280"/>
            <a:ext cx="449640" cy="44964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Text 10"/>
          <p:cNvSpPr/>
          <p:nvPr/>
        </p:nvSpPr>
        <p:spPr>
          <a:xfrm>
            <a:off x="7203600" y="5240160"/>
            <a:ext cx="222480" cy="28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200"/>
              </a:lnSpc>
              <a:tabLst>
                <a:tab pos="0" algn="l"/>
              </a:tabLst>
            </a:pPr>
            <a:r>
              <a:rPr lang="en-US" sz="220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2</a:t>
            </a:r>
            <a:endParaRPr lang="pt-BR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Text 11"/>
          <p:cNvSpPr/>
          <p:nvPr/>
        </p:nvSpPr>
        <p:spPr>
          <a:xfrm>
            <a:off x="8415360" y="5131440"/>
            <a:ext cx="2352960" cy="29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85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1999</a:t>
            </a:r>
            <a:endParaRPr lang="pt-BR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Text 12"/>
          <p:cNvSpPr/>
          <p:nvPr/>
        </p:nvSpPr>
        <p:spPr>
          <a:xfrm>
            <a:off x="8415360" y="5545440"/>
            <a:ext cx="55144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O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livro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"Feature-Driven Development"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por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Peter Coad, Jeff De Luca e Eric Lefebvre é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publicado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,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formalizando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a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metodologia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.</a:t>
            </a:r>
            <a:endParaRPr lang="pt-BR" sz="15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Shape 13"/>
          <p:cNvSpPr/>
          <p:nvPr/>
        </p:nvSpPr>
        <p:spPr>
          <a:xfrm>
            <a:off x="6413040" y="6270120"/>
            <a:ext cx="699840" cy="22680"/>
          </a:xfrm>
          <a:prstGeom prst="roundRect">
            <a:avLst>
              <a:gd name="adj" fmla="val 131262"/>
            </a:avLst>
          </a:prstGeom>
          <a:solidFill>
            <a:srgbClr val="49606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4" name="Shape 14"/>
          <p:cNvSpPr/>
          <p:nvPr/>
        </p:nvSpPr>
        <p:spPr>
          <a:xfrm>
            <a:off x="7090200" y="6056640"/>
            <a:ext cx="449640" cy="44964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5" name="Text 15"/>
          <p:cNvSpPr/>
          <p:nvPr/>
        </p:nvSpPr>
        <p:spPr>
          <a:xfrm>
            <a:off x="7201440" y="6140160"/>
            <a:ext cx="226800" cy="28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200"/>
              </a:lnSpc>
              <a:tabLst>
                <a:tab pos="0" algn="l"/>
              </a:tabLst>
            </a:pPr>
            <a:r>
              <a:rPr lang="en-US" sz="220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3</a:t>
            </a:r>
            <a:endParaRPr lang="pt-BR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Text 16"/>
          <p:cNvSpPr/>
          <p:nvPr/>
        </p:nvSpPr>
        <p:spPr>
          <a:xfrm>
            <a:off x="3861720" y="6031440"/>
            <a:ext cx="2352960" cy="29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>
              <a:lnSpc>
                <a:spcPts val="2299"/>
              </a:lnSpc>
              <a:tabLst>
                <a:tab pos="0" algn="l"/>
              </a:tabLst>
            </a:pPr>
            <a:r>
              <a:rPr lang="en-US" sz="1850" b="0" u="none" strike="noStrike" dirty="0">
                <a:solidFill>
                  <a:srgbClr val="CAD6DE"/>
                </a:solidFill>
                <a:uFillTx/>
                <a:latin typeface="Unbounded"/>
                <a:ea typeface="Unbounded"/>
              </a:rPr>
              <a:t>2000</a:t>
            </a:r>
            <a:endParaRPr lang="pt-BR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Text 17"/>
          <p:cNvSpPr/>
          <p:nvPr/>
        </p:nvSpPr>
        <p:spPr>
          <a:xfrm>
            <a:off x="700200" y="6445800"/>
            <a:ext cx="5514480" cy="31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r">
              <a:lnSpc>
                <a:spcPts val="2500"/>
              </a:lnSpc>
              <a:tabLst>
                <a:tab pos="0" algn="l"/>
              </a:tabLst>
            </a:pP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A </a:t>
            </a:r>
            <a:r>
              <a:rPr lang="en-US" sz="1550" b="0" u="sng" strike="noStrike" dirty="0">
                <a:solidFill>
                  <a:srgbClr val="0A988B"/>
                </a:solidFill>
                <a:uFillTx/>
                <a:latin typeface="Cabin"/>
                <a:ea typeface="Cabin"/>
                <a:hlinkClick r:id="rId4"/>
              </a:rPr>
              <a:t>Agile Alliance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reconhece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o FDD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como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uma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metodologia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 </a:t>
            </a:r>
            <a:r>
              <a:rPr lang="en-US" sz="1550" b="0" u="none" strike="noStrike" dirty="0" err="1">
                <a:solidFill>
                  <a:srgbClr val="CAD6DE"/>
                </a:solidFill>
                <a:uFillTx/>
                <a:latin typeface="Cabin"/>
                <a:ea typeface="Cabin"/>
              </a:rPr>
              <a:t>ágil</a:t>
            </a:r>
            <a:r>
              <a:rPr lang="en-US" sz="1550" b="0" u="none" strike="noStrike" dirty="0">
                <a:solidFill>
                  <a:srgbClr val="CAD6DE"/>
                </a:solidFill>
                <a:uFillTx/>
                <a:latin typeface="Cabin"/>
                <a:ea typeface="Cabin"/>
              </a:rPr>
              <a:t>.</a:t>
            </a:r>
            <a:endParaRPr lang="pt-BR" sz="15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 0"/>
          <p:cNvSpPr/>
          <p:nvPr/>
        </p:nvSpPr>
        <p:spPr>
          <a:xfrm>
            <a:off x="837720" y="774720"/>
            <a:ext cx="11223720" cy="70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Principais características do FDD</a:t>
            </a:r>
            <a:endParaRPr lang="pt-BR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Text 1"/>
          <p:cNvSpPr/>
          <p:nvPr/>
        </p:nvSpPr>
        <p:spPr>
          <a:xfrm>
            <a:off x="837720" y="1957680"/>
            <a:ext cx="1295460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se destaca por suas características que o diferenciam de outras metodologias de desenvolvimento de software. Uma das principais características do FDD é a ênfase na entrega rápida e incremental de funcionalidades (features), garantindo que o cliente receba valor rapidamente. O FDD utiliza um processo iterativo e incremental, onde o trabalho é dividido em iterações curtas, e cada iteração resulta na entrega de uma funcionalidade completa. Essa abordagem permite que a equipe tenha feedback constante do cliente e faça ajustes no desenvolvimento ao longo do processo.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Text 2"/>
          <p:cNvSpPr/>
          <p:nvPr/>
        </p:nvSpPr>
        <p:spPr>
          <a:xfrm>
            <a:off x="837720" y="4381200"/>
            <a:ext cx="303156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Foco em Features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Text 3"/>
          <p:cNvSpPr/>
          <p:nvPr/>
        </p:nvSpPr>
        <p:spPr>
          <a:xfrm>
            <a:off x="837720" y="4972320"/>
            <a:ext cx="3928320" cy="153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prioriza a entrega de funcionalidades concretas ao invés de componentes abstratos, resultando em valor perceptível para o cliente.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Text 4"/>
          <p:cNvSpPr/>
          <p:nvPr/>
        </p:nvSpPr>
        <p:spPr>
          <a:xfrm>
            <a:off x="5357880" y="4381200"/>
            <a:ext cx="392832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Desenvolvimento Iterativo e Incremental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Text 5"/>
          <p:cNvSpPr/>
          <p:nvPr/>
        </p:nvSpPr>
        <p:spPr>
          <a:xfrm>
            <a:off x="5357880" y="5324400"/>
            <a:ext cx="392832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utiliza um processo iterativo e incremental para a entrega de funcionalidades, permitindo a adaptação a mudanças e feedback constante.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4" name="Text 6"/>
          <p:cNvSpPr/>
          <p:nvPr/>
        </p:nvSpPr>
        <p:spPr>
          <a:xfrm>
            <a:off x="9878040" y="4381200"/>
            <a:ext cx="392832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Gerenciamento de Riscos e Dependências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5" name="Text 7"/>
          <p:cNvSpPr/>
          <p:nvPr/>
        </p:nvSpPr>
        <p:spPr>
          <a:xfrm>
            <a:off x="9878040" y="5324400"/>
            <a:ext cx="3928320" cy="153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FDD define um processo claro para identificar e gerenciar riscos e dependências, minimizando o impacto em outras áreas do desenvolvimento.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 0"/>
          <p:cNvSpPr/>
          <p:nvPr/>
        </p:nvSpPr>
        <p:spPr>
          <a:xfrm>
            <a:off x="525960" y="534600"/>
            <a:ext cx="5241240" cy="44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3450"/>
              </a:lnSpc>
              <a:tabLst>
                <a:tab pos="0" algn="l"/>
              </a:tabLst>
            </a:pPr>
            <a:r>
              <a:rPr lang="en-US" sz="275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Etapas do processo FDD</a:t>
            </a:r>
            <a:endParaRPr lang="pt-BR" sz="27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Text 1"/>
          <p:cNvSpPr/>
          <p:nvPr/>
        </p:nvSpPr>
        <p:spPr>
          <a:xfrm>
            <a:off x="525960" y="1276560"/>
            <a:ext cx="1357848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851"/>
              </a:lnSpc>
              <a:tabLst>
                <a:tab pos="0" algn="l"/>
              </a:tabLst>
            </a:pPr>
            <a:r>
              <a:rPr lang="en-US" sz="11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processo do FDD se divide em cinco etapas distintas, cada uma com seus objetivos e atividades específicas, que interagem entre si para garantir a entrega de valor de forma iterativa e incremental.</a:t>
            </a:r>
            <a:endParaRPr lang="pt-BR" sz="1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8" name="Image 0" descr="preencoded.png"/>
          <p:cNvPicPr/>
          <p:nvPr/>
        </p:nvPicPr>
        <p:blipFill>
          <a:blip r:embed="rId3"/>
          <a:stretch/>
        </p:blipFill>
        <p:spPr>
          <a:xfrm>
            <a:off x="525960" y="1685880"/>
            <a:ext cx="750600" cy="1201320"/>
          </a:xfrm>
          <a:prstGeom prst="rect">
            <a:avLst/>
          </a:prstGeom>
          <a:ln w="0">
            <a:noFill/>
          </a:ln>
        </p:spPr>
      </p:pic>
      <p:sp>
        <p:nvSpPr>
          <p:cNvPr id="199" name="Text 2"/>
          <p:cNvSpPr/>
          <p:nvPr/>
        </p:nvSpPr>
        <p:spPr>
          <a:xfrm>
            <a:off x="1501920" y="1836360"/>
            <a:ext cx="2728800" cy="22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701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Compreensão do Domínio</a:t>
            </a:r>
            <a:endParaRPr lang="pt-BR" sz="1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Text 3"/>
          <p:cNvSpPr/>
          <p:nvPr/>
        </p:nvSpPr>
        <p:spPr>
          <a:xfrm>
            <a:off x="1501920" y="2147040"/>
            <a:ext cx="1260216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851"/>
              </a:lnSpc>
              <a:tabLst>
                <a:tab pos="0" algn="l"/>
              </a:tabLst>
            </a:pPr>
            <a:r>
              <a:rPr lang="en-US" sz="11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 equipe identifica e modela os principais elementos e funcionalidades do sistema.</a:t>
            </a:r>
            <a:endParaRPr lang="pt-BR" sz="1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1" name="Image 1" descr="preencoded.png"/>
          <p:cNvPicPr/>
          <p:nvPr/>
        </p:nvPicPr>
        <p:blipFill>
          <a:blip r:embed="rId4"/>
          <a:stretch/>
        </p:blipFill>
        <p:spPr>
          <a:xfrm>
            <a:off x="525960" y="2887920"/>
            <a:ext cx="750600" cy="1201320"/>
          </a:xfrm>
          <a:prstGeom prst="rect">
            <a:avLst/>
          </a:prstGeom>
          <a:ln w="0">
            <a:noFill/>
          </a:ln>
        </p:spPr>
      </p:pic>
      <p:sp>
        <p:nvSpPr>
          <p:cNvPr id="202" name="Text 4"/>
          <p:cNvSpPr/>
          <p:nvPr/>
        </p:nvSpPr>
        <p:spPr>
          <a:xfrm>
            <a:off x="1501920" y="3038040"/>
            <a:ext cx="3610080" cy="22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701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Construção do Modelo de Objetos</a:t>
            </a:r>
            <a:endParaRPr lang="pt-BR" sz="1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Text 5"/>
          <p:cNvSpPr/>
          <p:nvPr/>
        </p:nvSpPr>
        <p:spPr>
          <a:xfrm>
            <a:off x="1501920" y="3349080"/>
            <a:ext cx="1260216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851"/>
              </a:lnSpc>
              <a:tabLst>
                <a:tab pos="0" algn="l"/>
              </a:tabLst>
            </a:pPr>
            <a:r>
              <a:rPr lang="en-US" sz="11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 equipe cria um modelo de objetos que reflete a estrutura do sistema e as funcionalidades a serem implementadas.</a:t>
            </a:r>
            <a:endParaRPr lang="pt-BR" sz="1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4" name="Image 2" descr="preencoded.png"/>
          <p:cNvPicPr/>
          <p:nvPr/>
        </p:nvPicPr>
        <p:blipFill>
          <a:blip r:embed="rId5"/>
          <a:stretch/>
        </p:blipFill>
        <p:spPr>
          <a:xfrm>
            <a:off x="525960" y="4089600"/>
            <a:ext cx="750600" cy="1201320"/>
          </a:xfrm>
          <a:prstGeom prst="rect">
            <a:avLst/>
          </a:prstGeom>
          <a:ln w="0">
            <a:noFill/>
          </a:ln>
        </p:spPr>
      </p:pic>
      <p:sp>
        <p:nvSpPr>
          <p:cNvPr id="205" name="Text 6"/>
          <p:cNvSpPr/>
          <p:nvPr/>
        </p:nvSpPr>
        <p:spPr>
          <a:xfrm>
            <a:off x="1501920" y="4239720"/>
            <a:ext cx="2767680" cy="22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701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Planejamento de Features</a:t>
            </a:r>
            <a:endParaRPr lang="pt-BR" sz="1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Text 7"/>
          <p:cNvSpPr/>
          <p:nvPr/>
        </p:nvSpPr>
        <p:spPr>
          <a:xfrm>
            <a:off x="1501920" y="4550760"/>
            <a:ext cx="1260216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851"/>
              </a:lnSpc>
              <a:tabLst>
                <a:tab pos="0" algn="l"/>
              </a:tabLst>
            </a:pPr>
            <a:r>
              <a:rPr lang="en-US" sz="11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 equipe identifica e prioriza as funcionalidades a serem desenvolvidas em cada iteração.</a:t>
            </a:r>
            <a:endParaRPr lang="pt-BR" sz="1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7" name="Image 3" descr="preencoded.png"/>
          <p:cNvPicPr/>
          <p:nvPr/>
        </p:nvPicPr>
        <p:blipFill>
          <a:blip r:embed="rId6"/>
          <a:stretch/>
        </p:blipFill>
        <p:spPr>
          <a:xfrm>
            <a:off x="525960" y="5291640"/>
            <a:ext cx="750600" cy="1201320"/>
          </a:xfrm>
          <a:prstGeom prst="rect">
            <a:avLst/>
          </a:prstGeom>
          <a:ln w="0">
            <a:noFill/>
          </a:ln>
        </p:spPr>
      </p:pic>
      <p:sp>
        <p:nvSpPr>
          <p:cNvPr id="208" name="Text 8"/>
          <p:cNvSpPr/>
          <p:nvPr/>
        </p:nvSpPr>
        <p:spPr>
          <a:xfrm>
            <a:off x="1501920" y="5441760"/>
            <a:ext cx="3223080" cy="22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701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Projeto Detalhado de Features</a:t>
            </a:r>
            <a:endParaRPr lang="pt-BR" sz="1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9" name="Text 9"/>
          <p:cNvSpPr/>
          <p:nvPr/>
        </p:nvSpPr>
        <p:spPr>
          <a:xfrm>
            <a:off x="1501920" y="5752800"/>
            <a:ext cx="1260216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851"/>
              </a:lnSpc>
              <a:tabLst>
                <a:tab pos="0" algn="l"/>
              </a:tabLst>
            </a:pPr>
            <a:r>
              <a:rPr lang="en-US" sz="11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 equipe desenvolve os planos detalhados para cada feature, definindo os requisitos, os testes e os critérios de aceitação.</a:t>
            </a:r>
            <a:endParaRPr lang="pt-BR" sz="1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0" name="Image 4" descr="preencoded.png"/>
          <p:cNvPicPr/>
          <p:nvPr/>
        </p:nvPicPr>
        <p:blipFill>
          <a:blip r:embed="rId7"/>
          <a:stretch/>
        </p:blipFill>
        <p:spPr>
          <a:xfrm>
            <a:off x="525960" y="6493320"/>
            <a:ext cx="750600" cy="1201320"/>
          </a:xfrm>
          <a:prstGeom prst="rect">
            <a:avLst/>
          </a:prstGeom>
          <a:ln w="0">
            <a:noFill/>
          </a:ln>
        </p:spPr>
      </p:pic>
      <p:sp>
        <p:nvSpPr>
          <p:cNvPr id="211" name="Text 10"/>
          <p:cNvSpPr/>
          <p:nvPr/>
        </p:nvSpPr>
        <p:spPr>
          <a:xfrm>
            <a:off x="1501920" y="6643440"/>
            <a:ext cx="2458080" cy="22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701"/>
              </a:lnSpc>
              <a:tabLst>
                <a:tab pos="0" algn="l"/>
              </a:tabLst>
            </a:pPr>
            <a:r>
              <a:rPr lang="en-US" sz="13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Construção e Inspeção</a:t>
            </a:r>
            <a:endParaRPr lang="pt-BR" sz="1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2" name="Text 11"/>
          <p:cNvSpPr/>
          <p:nvPr/>
        </p:nvSpPr>
        <p:spPr>
          <a:xfrm>
            <a:off x="1501920" y="6954480"/>
            <a:ext cx="12602160" cy="2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851"/>
              </a:lnSpc>
              <a:tabLst>
                <a:tab pos="0" algn="l"/>
              </a:tabLst>
            </a:pPr>
            <a:r>
              <a:rPr lang="en-US" sz="11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 equipe implementa e testa cada feature de acordo com o plano detalhado.</a:t>
            </a:r>
            <a:endParaRPr lang="pt-BR" sz="11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 0"/>
          <p:cNvSpPr/>
          <p:nvPr/>
        </p:nvSpPr>
        <p:spPr>
          <a:xfrm>
            <a:off x="837720" y="1192320"/>
            <a:ext cx="7391520" cy="56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35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1. Compreensão do Domínio</a:t>
            </a:r>
            <a:endParaRPr lang="pt-BR" sz="3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Shape 1"/>
          <p:cNvSpPr/>
          <p:nvPr/>
        </p:nvSpPr>
        <p:spPr>
          <a:xfrm>
            <a:off x="837720" y="2234160"/>
            <a:ext cx="4158360" cy="4150440"/>
          </a:xfrm>
          <a:prstGeom prst="roundRect">
            <a:avLst>
              <a:gd name="adj" fmla="val 865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5" name="Text 2"/>
          <p:cNvSpPr/>
          <p:nvPr/>
        </p:nvSpPr>
        <p:spPr>
          <a:xfrm>
            <a:off x="1077120" y="2473560"/>
            <a:ext cx="367992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Identificação de Stakeholders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6" name="Text 3"/>
          <p:cNvSpPr/>
          <p:nvPr/>
        </p:nvSpPr>
        <p:spPr>
          <a:xfrm>
            <a:off x="1077120" y="3321000"/>
            <a:ext cx="3679920" cy="153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Reconhecer todas as partes interessadas, como usuários finais, gerentes, desenvolvedores e outros influenciadores.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Text 4"/>
          <p:cNvSpPr/>
          <p:nvPr/>
        </p:nvSpPr>
        <p:spPr>
          <a:xfrm>
            <a:off x="1077120" y="4996800"/>
            <a:ext cx="3679920" cy="114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Conduzir entrevistas e workshops para entender as expectativas e necessidades.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Shape 5"/>
          <p:cNvSpPr/>
          <p:nvPr/>
        </p:nvSpPr>
        <p:spPr>
          <a:xfrm>
            <a:off x="5235840" y="2234160"/>
            <a:ext cx="4158360" cy="4150440"/>
          </a:xfrm>
          <a:prstGeom prst="roundRect">
            <a:avLst>
              <a:gd name="adj" fmla="val 865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9" name="Text 6"/>
          <p:cNvSpPr/>
          <p:nvPr/>
        </p:nvSpPr>
        <p:spPr>
          <a:xfrm>
            <a:off x="5475240" y="2473560"/>
            <a:ext cx="367992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Levantamento de Requisitos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Text 7"/>
          <p:cNvSpPr/>
          <p:nvPr/>
        </p:nvSpPr>
        <p:spPr>
          <a:xfrm>
            <a:off x="5475240" y="3321000"/>
            <a:ext cx="367992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Coletar informações detalhadas sobre o que o sistema deve fazer.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Text 8"/>
          <p:cNvSpPr/>
          <p:nvPr/>
        </p:nvSpPr>
        <p:spPr>
          <a:xfrm>
            <a:off x="5475240" y="4230720"/>
            <a:ext cx="3679920" cy="114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Utilizar técnicas como entrevistas, questionários e observação direta. Criar um documento de requisitos.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Shape 9"/>
          <p:cNvSpPr/>
          <p:nvPr/>
        </p:nvSpPr>
        <p:spPr>
          <a:xfrm>
            <a:off x="9633960" y="2234160"/>
            <a:ext cx="4158360" cy="4150440"/>
          </a:xfrm>
          <a:prstGeom prst="roundRect">
            <a:avLst>
              <a:gd name="adj" fmla="val 865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3" name="Text 10"/>
          <p:cNvSpPr/>
          <p:nvPr/>
        </p:nvSpPr>
        <p:spPr>
          <a:xfrm>
            <a:off x="9873000" y="2473560"/>
            <a:ext cx="3679920" cy="70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Modelagem do Domínio</a:t>
            </a:r>
            <a:endParaRPr lang="pt-BR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Text 11"/>
          <p:cNvSpPr/>
          <p:nvPr/>
        </p:nvSpPr>
        <p:spPr>
          <a:xfrm>
            <a:off x="9873000" y="3321000"/>
            <a:ext cx="367992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Criar uma representação visual do problema.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Text 12"/>
          <p:cNvSpPr/>
          <p:nvPr/>
        </p:nvSpPr>
        <p:spPr>
          <a:xfrm>
            <a:off x="9873000" y="4230720"/>
            <a:ext cx="367992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Utilizar diagramas de caso de uso e diagramas de classes para representar entidades, relacionamentos e regras de negócio.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Text 13"/>
          <p:cNvSpPr/>
          <p:nvPr/>
        </p:nvSpPr>
        <p:spPr>
          <a:xfrm>
            <a:off x="837720" y="6654240"/>
            <a:ext cx="1295460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O objetivo desta etapa é criar um modelo de domínio claro que ajude a equipe a entender as interações dentro do sistema.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 0"/>
          <p:cNvSpPr/>
          <p:nvPr/>
        </p:nvSpPr>
        <p:spPr>
          <a:xfrm>
            <a:off x="837720" y="1213200"/>
            <a:ext cx="9781920" cy="56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35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2. Construção do Modelo de Objetos</a:t>
            </a:r>
            <a:endParaRPr lang="pt-BR" sz="3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Shape 1"/>
          <p:cNvSpPr/>
          <p:nvPr/>
        </p:nvSpPr>
        <p:spPr>
          <a:xfrm>
            <a:off x="837720" y="2255400"/>
            <a:ext cx="4158360" cy="4108320"/>
          </a:xfrm>
          <a:prstGeom prst="roundRect">
            <a:avLst>
              <a:gd name="adj" fmla="val 874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9" name="Text 2"/>
          <p:cNvSpPr/>
          <p:nvPr/>
        </p:nvSpPr>
        <p:spPr>
          <a:xfrm>
            <a:off x="1077120" y="2494440"/>
            <a:ext cx="3679920" cy="84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Definição de Classes e Objetos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Text 3"/>
          <p:cNvSpPr/>
          <p:nvPr/>
        </p:nvSpPr>
        <p:spPr>
          <a:xfrm>
            <a:off x="1077120" y="3482640"/>
            <a:ext cx="367992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Identificar as classes necessárias para o sistema, descrevendo suas propriedades e métodos. A ênfase deve ser nas funcionalidades que precisam ser implementadas.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Shape 4"/>
          <p:cNvSpPr/>
          <p:nvPr/>
        </p:nvSpPr>
        <p:spPr>
          <a:xfrm>
            <a:off x="5235840" y="2255400"/>
            <a:ext cx="4158360" cy="4108320"/>
          </a:xfrm>
          <a:prstGeom prst="roundRect">
            <a:avLst>
              <a:gd name="adj" fmla="val 874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2" name="Text 5"/>
          <p:cNvSpPr/>
          <p:nvPr/>
        </p:nvSpPr>
        <p:spPr>
          <a:xfrm>
            <a:off x="5475240" y="2494440"/>
            <a:ext cx="3522960" cy="42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Relacionamentos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Text 6"/>
          <p:cNvSpPr/>
          <p:nvPr/>
        </p:nvSpPr>
        <p:spPr>
          <a:xfrm>
            <a:off x="5475240" y="3060360"/>
            <a:ext cx="3679920" cy="30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Estabelecer a interação entre as classes, definindo associações, como "Um Cliente pode ter vários Pedidos", e heranças, como "Produto Eletrônico é um tipo de Produto". O resultado esperado é um diagrama de classes que ilustra claramente a estrutura do sistema.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Shape 7"/>
          <p:cNvSpPr/>
          <p:nvPr/>
        </p:nvSpPr>
        <p:spPr>
          <a:xfrm>
            <a:off x="9633960" y="2255400"/>
            <a:ext cx="4158360" cy="4108320"/>
          </a:xfrm>
          <a:prstGeom prst="roundRect">
            <a:avLst>
              <a:gd name="adj" fmla="val 874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" name="Text 8"/>
          <p:cNvSpPr/>
          <p:nvPr/>
        </p:nvSpPr>
        <p:spPr>
          <a:xfrm>
            <a:off x="9873000" y="2494440"/>
            <a:ext cx="3378960" cy="42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Refinamento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Text 9"/>
          <p:cNvSpPr/>
          <p:nvPr/>
        </p:nvSpPr>
        <p:spPr>
          <a:xfrm>
            <a:off x="9873000" y="3060360"/>
            <a:ext cx="3679920" cy="30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Assegurar que o modelo esteja em conformidade com as necessidades do negócio. As atividades incluem revisões em grupo com feedback contínuo até que o modelo seja considerado completo. O resultado esperado é um modelo de objetos robusto e validado.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7" name="Text 10"/>
          <p:cNvSpPr/>
          <p:nvPr/>
        </p:nvSpPr>
        <p:spPr>
          <a:xfrm>
            <a:off x="837720" y="6633360"/>
            <a:ext cx="12954600" cy="38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Com uma compreensão clara do domínio, a equipe passa para a criação do modelo de objetos.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 0"/>
          <p:cNvSpPr/>
          <p:nvPr/>
        </p:nvSpPr>
        <p:spPr>
          <a:xfrm>
            <a:off x="837720" y="1002240"/>
            <a:ext cx="9621000" cy="56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99"/>
              </a:lnSpc>
              <a:tabLst>
                <a:tab pos="0" algn="l"/>
              </a:tabLst>
            </a:pPr>
            <a:r>
              <a:rPr lang="en-US" sz="3500" b="0" u="none" strike="noStrike">
                <a:solidFill>
                  <a:srgbClr val="FFFFFF"/>
                </a:solidFill>
                <a:uFillTx/>
                <a:latin typeface="Unbounded"/>
                <a:ea typeface="Unbounded"/>
              </a:rPr>
              <a:t>3. Planejamento de Funcionalidades</a:t>
            </a:r>
            <a:endParaRPr lang="pt-BR" sz="35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Shape 1"/>
          <p:cNvSpPr/>
          <p:nvPr/>
        </p:nvSpPr>
        <p:spPr>
          <a:xfrm>
            <a:off x="837720" y="2044080"/>
            <a:ext cx="4158360" cy="4147560"/>
          </a:xfrm>
          <a:prstGeom prst="roundRect">
            <a:avLst>
              <a:gd name="adj" fmla="val 866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0" name="Text 2"/>
          <p:cNvSpPr/>
          <p:nvPr/>
        </p:nvSpPr>
        <p:spPr>
          <a:xfrm>
            <a:off x="1077120" y="2283480"/>
            <a:ext cx="3679920" cy="84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Identificação de Funcionalidades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1" name="Text 3"/>
          <p:cNvSpPr/>
          <p:nvPr/>
        </p:nvSpPr>
        <p:spPr>
          <a:xfrm>
            <a:off x="1077120" y="3271680"/>
            <a:ext cx="367992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Listar as funcionalidades necessárias para atender aos requisitos, utilizando discussões em grupo e brainstorming baseados no modelo de objetos.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2" name="Shape 4"/>
          <p:cNvSpPr/>
          <p:nvPr/>
        </p:nvSpPr>
        <p:spPr>
          <a:xfrm>
            <a:off x="5235840" y="2044080"/>
            <a:ext cx="4158360" cy="4147560"/>
          </a:xfrm>
          <a:prstGeom prst="roundRect">
            <a:avLst>
              <a:gd name="adj" fmla="val 866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3" name="Text 5"/>
          <p:cNvSpPr/>
          <p:nvPr/>
        </p:nvSpPr>
        <p:spPr>
          <a:xfrm>
            <a:off x="5475240" y="2283480"/>
            <a:ext cx="3378960" cy="42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Priorização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Text 6"/>
          <p:cNvSpPr/>
          <p:nvPr/>
        </p:nvSpPr>
        <p:spPr>
          <a:xfrm>
            <a:off x="5475240" y="2849400"/>
            <a:ext cx="3679920" cy="19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Classificar as funcionalidades de acordo com seu valor para o negócio, aplicando a técnica de priorização (Essencial, Importante, Desejável, Não será implementado).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Shape 7"/>
          <p:cNvSpPr/>
          <p:nvPr/>
        </p:nvSpPr>
        <p:spPr>
          <a:xfrm>
            <a:off x="9633960" y="2044080"/>
            <a:ext cx="4158360" cy="4147560"/>
          </a:xfrm>
          <a:prstGeom prst="roundRect">
            <a:avLst>
              <a:gd name="adj" fmla="val 866"/>
            </a:avLst>
          </a:prstGeom>
          <a:solidFill>
            <a:srgbClr val="3047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6" name="Text 8"/>
          <p:cNvSpPr/>
          <p:nvPr/>
        </p:nvSpPr>
        <p:spPr>
          <a:xfrm>
            <a:off x="9873000" y="2283480"/>
            <a:ext cx="3679920" cy="84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1" u="none" strike="noStrike">
                <a:solidFill>
                  <a:srgbClr val="CAD6DE"/>
                </a:solidFill>
                <a:uFillTx/>
                <a:latin typeface="Unbounded"/>
                <a:ea typeface="Unbounded"/>
              </a:rPr>
              <a:t>Planejamento de Iterações</a:t>
            </a:r>
            <a:endParaRPr lang="pt-BR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Text 9"/>
          <p:cNvSpPr/>
          <p:nvPr/>
        </p:nvSpPr>
        <p:spPr>
          <a:xfrm>
            <a:off x="9873000" y="3271680"/>
            <a:ext cx="3679920" cy="268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Definir quais funcionalidades serão implementadas em cada iteração, criando um cronograma com base nas prioridades estabelecidas. O resultado esperado é um plano claro de iterações para desenvolvimento incremental.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Text 10"/>
          <p:cNvSpPr/>
          <p:nvPr/>
        </p:nvSpPr>
        <p:spPr>
          <a:xfrm>
            <a:off x="837720" y="6461280"/>
            <a:ext cx="12954600" cy="76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>
                <a:solidFill>
                  <a:srgbClr val="CAD6DE"/>
                </a:solidFill>
                <a:uFillTx/>
                <a:latin typeface="Cabin"/>
                <a:ea typeface="Cabin"/>
              </a:rPr>
              <a:t>Identificação e priorização das funcionalidades essenciais, seguido pela elaboração de um cronograma de iterações para desenvolvimento.</a:t>
            </a:r>
            <a:endParaRPr lang="pt-BR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2659</Words>
  <Application>Microsoft Office PowerPoint</Application>
  <PresentationFormat>Personalizar</PresentationFormat>
  <Paragraphs>269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23</vt:i4>
      </vt:variant>
      <vt:variant>
        <vt:lpstr>Títulos de slides</vt:lpstr>
      </vt:variant>
      <vt:variant>
        <vt:i4>22</vt:i4>
      </vt:variant>
    </vt:vector>
  </HeadingPairs>
  <TitlesOfParts>
    <vt:vector size="53" baseType="lpstr">
      <vt:lpstr>Arial</vt:lpstr>
      <vt:lpstr>Cabin</vt:lpstr>
      <vt:lpstr>Calibri</vt:lpstr>
      <vt:lpstr>Calibri Light</vt:lpstr>
      <vt:lpstr>Symbol</vt:lpstr>
      <vt:lpstr>Times New Roman</vt:lpstr>
      <vt:lpstr>Unbounded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Luiz Antônio Freitas</cp:lastModifiedBy>
  <cp:revision>14</cp:revision>
  <dcterms:created xsi:type="dcterms:W3CDTF">2024-09-25T19:18:47Z</dcterms:created>
  <dcterms:modified xsi:type="dcterms:W3CDTF">2024-09-26T02:26:10Z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22</vt:r8>
  </property>
  <property fmtid="{D5CDD505-2E9C-101B-9397-08002B2CF9AE}" pid="3" name="PresentationFormat">
    <vt:lpwstr>On-screen Show (16:9)</vt:lpwstr>
  </property>
  <property fmtid="{D5CDD505-2E9C-101B-9397-08002B2CF9AE}" pid="4" name="Slides">
    <vt:r8>22</vt:r8>
  </property>
</Properties>
</file>